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Arimo" panose="020B0604020202020204" charset="0"/>
      <p:regular r:id="rId11"/>
      <p:bold r:id="rId12"/>
      <p:italic r:id="rId13"/>
      <p:bold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Shobhika Bold" panose="020B0000000000000000" pitchFamily="34" charset="0"/>
      <p:bold r:id="rId19"/>
    </p:embeddedFont>
    <p:embeddedFont>
      <p:font typeface="Shobhika Regular" panose="020B0000000000000000" pitchFamily="34" charset="0"/>
      <p:regular r:id="rId20"/>
    </p:embeddedFont>
    <p:embeddedFont>
      <p:font typeface="Tiro Devanagari Marathi" panose="020B0604020202020204" charset="0"/>
      <p:regular r:id="rId21"/>
      <p: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gbw4yXffhyKv8npdweLmS6XMv/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customschemas.google.com/relationships/presentationmetadata" Target="meta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mr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4" name="Google Shape;1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9" name="Google Shape;139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mr-IN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5" name="Google Shape;1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" name="Google Shape;15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mr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mr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mr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mr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mr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mr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mr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mr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mr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mr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mr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mr-I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4E5F5"/>
            </a:gs>
            <a:gs pos="100000">
              <a:srgbClr val="70A4D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title"/>
          </p:nvPr>
        </p:nvSpPr>
        <p:spPr>
          <a:xfrm>
            <a:off x="228600" y="2057400"/>
            <a:ext cx="4063200" cy="3156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mo"/>
              <a:buNone/>
            </a:pPr>
            <a:r>
              <a:rPr lang="mr-IN" sz="8000" b="1" i="1" dirty="0">
                <a:solidFill>
                  <a:schemeClr val="dk1"/>
                </a:solidFill>
                <a:latin typeface="Shobhika Bold" panose="020B0000000000000000" pitchFamily="34" charset="0"/>
                <a:ea typeface="Tiro Devanagari Marathi"/>
                <a:cs typeface="Shobhika Bold" panose="020B0000000000000000" pitchFamily="34" charset="0"/>
                <a:sym typeface="Tiro Devanagari Marathi"/>
              </a:rPr>
              <a:t>शिक्षकांची भूमिका</a:t>
            </a:r>
            <a:r>
              <a:rPr lang="mr-IN" sz="3600" b="1" i="1" dirty="0">
                <a:solidFill>
                  <a:schemeClr val="dk1"/>
                </a:solidFill>
                <a:latin typeface="Shobhika Bold" panose="020B0000000000000000" pitchFamily="34" charset="0"/>
                <a:ea typeface="Tiro Devanagari Marathi"/>
                <a:cs typeface="Shobhika Bold" panose="020B0000000000000000" pitchFamily="34" charset="0"/>
                <a:sym typeface="Tiro Devanagari Marathi"/>
              </a:rPr>
              <a:t>	</a:t>
            </a:r>
            <a:endParaRPr sz="3600" b="1" i="1" dirty="0">
              <a:solidFill>
                <a:schemeClr val="dk1"/>
              </a:solidFill>
              <a:latin typeface="Shobhika Bold" panose="020B0000000000000000" pitchFamily="34" charset="0"/>
              <a:ea typeface="Tiro Devanagari Marathi"/>
              <a:cs typeface="Shobhika Bold" panose="020B0000000000000000" pitchFamily="34" charset="0"/>
              <a:sym typeface="Tiro Devanagari Marathi"/>
            </a:endParaRPr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6850" y="1725825"/>
            <a:ext cx="3086350" cy="399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 descr="C:\Users\ASUS\AppData\Local\Microsoft\Windows\Temporary Internet Files\Content.IE5\K1289WRW\teacher_icon[1]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95600" y="1981200"/>
            <a:ext cx="3200000" cy="321269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/>
          <p:nvPr/>
        </p:nvSpPr>
        <p:spPr>
          <a:xfrm>
            <a:off x="3429000" y="5225143"/>
            <a:ext cx="1752600" cy="1676400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6C84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685800" y="2590800"/>
            <a:ext cx="1676400" cy="1676400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6C84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/>
          <p:nvPr/>
        </p:nvSpPr>
        <p:spPr>
          <a:xfrm>
            <a:off x="1447800" y="4419600"/>
            <a:ext cx="1676400" cy="1600200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6C84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>
            <a:off x="5334000" y="4648200"/>
            <a:ext cx="1752600" cy="1676400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6C84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3581400" y="174172"/>
            <a:ext cx="1752600" cy="1600200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6C84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Shobhika Regular" panose="020B0000000000000000" pitchFamily="34" charset="0"/>
              <a:ea typeface="Calibri"/>
              <a:cs typeface="Shobhika Regular" panose="020B0000000000000000" pitchFamily="34" charset="0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6019800" y="1066800"/>
            <a:ext cx="1752600" cy="1676400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6C84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Shobhika Regular" panose="020B0000000000000000" pitchFamily="34" charset="0"/>
              <a:ea typeface="Calibri"/>
              <a:cs typeface="Shobhika Regular" panose="020B0000000000000000" pitchFamily="34" charset="0"/>
              <a:sym typeface="Calibri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1447800" y="914400"/>
            <a:ext cx="1676400" cy="1600200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6C84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/>
          <p:nvPr/>
        </p:nvSpPr>
        <p:spPr>
          <a:xfrm>
            <a:off x="6477000" y="3048000"/>
            <a:ext cx="1676400" cy="1524000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6C84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4038600" y="838200"/>
            <a:ext cx="10668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mr-IN" sz="1800" b="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Calibri"/>
                <a:cs typeface="Shobhika Regular" panose="020B0000000000000000" pitchFamily="34" charset="0"/>
                <a:sym typeface="Calibri"/>
              </a:rPr>
              <a:t>बहुश्रुत  </a:t>
            </a:r>
            <a:endParaRPr sz="1800" b="0" i="0" u="none" strike="noStrike" cap="none" dirty="0">
              <a:solidFill>
                <a:schemeClr val="dk1"/>
              </a:solidFill>
              <a:latin typeface="Shobhika Regular" panose="020B0000000000000000" pitchFamily="34" charset="0"/>
              <a:ea typeface="Calibri"/>
              <a:cs typeface="Shobhika Regular" panose="020B0000000000000000" pitchFamily="34" charset="0"/>
              <a:sym typeface="Calibri"/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6248400" y="1515509"/>
            <a:ext cx="131717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mr-IN" sz="1800" b="0" i="0" u="none" strike="noStrike" cap="none">
                <a:solidFill>
                  <a:schemeClr val="dk1"/>
                </a:solidFill>
                <a:latin typeface="Shobhika Regular" panose="020B0000000000000000" pitchFamily="34" charset="0"/>
                <a:ea typeface="Calibri"/>
                <a:cs typeface="Shobhika Regular" panose="020B0000000000000000" pitchFamily="34" charset="0"/>
                <a:sym typeface="Calibri"/>
              </a:rPr>
              <a:t>उत्तम वक्ता   </a:t>
            </a:r>
            <a:endParaRPr sz="1800" b="0" i="0" u="none" strike="noStrike" cap="none">
              <a:solidFill>
                <a:schemeClr val="dk1"/>
              </a:solidFill>
              <a:latin typeface="Shobhika Regular" panose="020B0000000000000000" pitchFamily="34" charset="0"/>
              <a:ea typeface="Calibri"/>
              <a:cs typeface="Shobhika Regular" panose="020B0000000000000000" pitchFamily="34" charset="0"/>
              <a:sym typeface="Calibri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6781800" y="3657600"/>
            <a:ext cx="1371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mr-IN" sz="1800" b="0" i="0" u="none" strike="noStrike" cap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समुपदेशक  </a:t>
            </a:r>
            <a:endParaRPr sz="1800" b="0" i="0" u="none" strike="noStrike" cap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1676400" y="1349829"/>
            <a:ext cx="12954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mr-IN" sz="1800" b="0" i="0" u="none" strike="noStrike" cap="none">
                <a:solidFill>
                  <a:schemeClr val="dk1"/>
                </a:solidFill>
                <a:latin typeface="Shobhika Regular" panose="020B0000000000000000" pitchFamily="34" charset="0"/>
                <a:ea typeface="Calibri"/>
                <a:cs typeface="Shobhika Regular" panose="020B0000000000000000" pitchFamily="34" charset="0"/>
                <a:sym typeface="Calibri"/>
              </a:rPr>
              <a:t>उत्तम श्रोता  </a:t>
            </a:r>
            <a:endParaRPr sz="1800" b="0" i="0" u="none" strike="noStrike" cap="none">
              <a:solidFill>
                <a:schemeClr val="dk1"/>
              </a:solidFill>
              <a:latin typeface="Shobhika Regular" panose="020B0000000000000000" pitchFamily="34" charset="0"/>
              <a:ea typeface="Calibri"/>
              <a:cs typeface="Shobhika Regular" panose="020B0000000000000000" pitchFamily="34" charset="0"/>
              <a:sym typeface="Calibri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990600" y="3200400"/>
            <a:ext cx="10668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mr-IN" sz="1800" b="0" i="0" u="none" strike="noStrike" cap="none">
                <a:solidFill>
                  <a:schemeClr val="dk1"/>
                </a:solidFill>
                <a:latin typeface="Shobhika Regular" panose="020B0000000000000000" pitchFamily="34" charset="0"/>
                <a:ea typeface="Calibri"/>
                <a:cs typeface="Shobhika Regular" panose="020B0000000000000000" pitchFamily="34" charset="0"/>
                <a:sym typeface="Calibri"/>
              </a:rPr>
              <a:t>मृदू  </a:t>
            </a:r>
            <a:endParaRPr sz="1800" b="0" i="0" u="none" strike="noStrike" cap="none">
              <a:solidFill>
                <a:schemeClr val="dk1"/>
              </a:solidFill>
              <a:latin typeface="Shobhika Regular" panose="020B0000000000000000" pitchFamily="34" charset="0"/>
              <a:ea typeface="Calibri"/>
              <a:cs typeface="Shobhika Regular" panose="020B0000000000000000" pitchFamily="34" charset="0"/>
              <a:sym typeface="Calibri"/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1981200" y="5029200"/>
            <a:ext cx="838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mr-IN" sz="1800" b="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Calibri"/>
                <a:cs typeface="Shobhika Regular" panose="020B0000000000000000" pitchFamily="34" charset="0"/>
                <a:sym typeface="Calibri"/>
              </a:rPr>
              <a:t>मित्र  </a:t>
            </a:r>
            <a:endParaRPr sz="1800" b="0" i="0" u="none" strike="noStrike" cap="none" dirty="0">
              <a:solidFill>
                <a:schemeClr val="dk1"/>
              </a:solidFill>
              <a:latin typeface="Shobhika Regular" panose="020B0000000000000000" pitchFamily="34" charset="0"/>
              <a:ea typeface="Calibri"/>
              <a:cs typeface="Shobhika Regular" panose="020B0000000000000000" pitchFamily="34" charset="0"/>
              <a:sym typeface="Calibri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3810000" y="5867400"/>
            <a:ext cx="10668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mr-IN" sz="1800" b="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Calibri"/>
                <a:cs typeface="Shobhika Regular" panose="020B0000000000000000" pitchFamily="34" charset="0"/>
                <a:sym typeface="Calibri"/>
              </a:rPr>
              <a:t>जादूगार</a:t>
            </a:r>
            <a:r>
              <a:rPr lang="mr-IN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5715000" y="5334000"/>
            <a:ext cx="10668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mr-IN" sz="1800" b="0" i="0" u="none" strike="noStrike" cap="none" dirty="0">
                <a:solidFill>
                  <a:schemeClr val="dk1"/>
                </a:solidFill>
                <a:latin typeface="Shobhika Regular" panose="020B0000000000000000" pitchFamily="34" charset="0"/>
                <a:ea typeface="Calibri"/>
                <a:cs typeface="Shobhika Regular" panose="020B0000000000000000" pitchFamily="34" charset="0"/>
                <a:sym typeface="Calibri"/>
              </a:rPr>
              <a:t>अभिनेता </a:t>
            </a:r>
            <a:endParaRPr sz="1800" b="0" i="0" u="none" strike="noStrike" cap="none" dirty="0">
              <a:solidFill>
                <a:schemeClr val="dk1"/>
              </a:solidFill>
              <a:latin typeface="Shobhika Regular" panose="020B0000000000000000" pitchFamily="34" charset="0"/>
              <a:ea typeface="Calibri"/>
              <a:cs typeface="Shobhika Regular" panose="020B0000000000000000" pitchFamily="34" charset="0"/>
              <a:sym typeface="Calibri"/>
            </a:endParaRPr>
          </a:p>
        </p:txBody>
      </p:sp>
      <p:sp>
        <p:nvSpPr>
          <p:cNvPr id="111" name="Google Shape;111;p2"/>
          <p:cNvSpPr txBox="1">
            <a:spLocks noGrp="1"/>
          </p:cNvSpPr>
          <p:nvPr>
            <p:ph type="title"/>
          </p:nvPr>
        </p:nvSpPr>
        <p:spPr>
          <a:xfrm>
            <a:off x="762000" y="174171"/>
            <a:ext cx="8074152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mo"/>
              <a:buNone/>
            </a:pPr>
            <a:r>
              <a:rPr lang="mr-IN" b="1">
                <a:solidFill>
                  <a:schemeClr val="dk1"/>
                </a:solidFill>
                <a:latin typeface="Shobhika Bold" panose="020B0000000000000000" pitchFamily="34" charset="0"/>
                <a:ea typeface="Arimo"/>
                <a:cs typeface="Shobhika Bold" panose="020B0000000000000000" pitchFamily="34" charset="0"/>
                <a:sym typeface="Arimo"/>
              </a:rPr>
              <a:t>भूमिका  </a:t>
            </a:r>
            <a:endParaRPr b="1">
              <a:solidFill>
                <a:schemeClr val="dk1"/>
              </a:solidFill>
              <a:latin typeface="Shobhika Bold" panose="020B0000000000000000" pitchFamily="34" charset="0"/>
              <a:ea typeface="Arimo"/>
              <a:cs typeface="Shobhika Bold" panose="020B0000000000000000" pitchFamily="34" charset="0"/>
              <a:sym typeface="Arim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 txBox="1">
            <a:spLocks noGrp="1"/>
          </p:cNvSpPr>
          <p:nvPr>
            <p:ph type="title"/>
          </p:nvPr>
        </p:nvSpPr>
        <p:spPr>
          <a:xfrm>
            <a:off x="457200" y="20932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000"/>
              <a:buFont typeface="Arimo"/>
              <a:buNone/>
            </a:pPr>
            <a:r>
              <a:rPr lang="mr-IN" sz="6000">
                <a:solidFill>
                  <a:srgbClr val="3F3F3F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शिक्षक-विद्यार्थी नातेसंबंध</a:t>
            </a:r>
            <a:endParaRPr sz="6000" b="1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117" name="Google Shape;117;p3"/>
          <p:cNvSpPr txBox="1">
            <a:spLocks noGrp="1"/>
          </p:cNvSpPr>
          <p:nvPr>
            <p:ph type="body" idx="1"/>
          </p:nvPr>
        </p:nvSpPr>
        <p:spPr>
          <a:xfrm>
            <a:off x="457200" y="1665514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Tiro Devanagari Marathi"/>
              <a:buChar char="•"/>
            </a:pPr>
            <a:r>
              <a:rPr lang="mr-IN" sz="3600">
                <a:solidFill>
                  <a:srgbClr val="3F3F3F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मित्रत्वाचे व समजून घेणारे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66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Tiro Devanagari Marathi"/>
              <a:buChar char="•"/>
            </a:pPr>
            <a:r>
              <a:rPr lang="mr-IN" sz="3600">
                <a:solidFill>
                  <a:srgbClr val="3F3F3F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भीतीदायक नसणारे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66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Tiro Devanagari Marathi"/>
              <a:buChar char="•"/>
            </a:pPr>
            <a:r>
              <a:rPr lang="mr-IN" sz="3600">
                <a:solidFill>
                  <a:srgbClr val="3F3F3F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सकारात्मक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66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Tiro Devanagari Marathi"/>
              <a:buChar char="•"/>
            </a:pPr>
            <a:r>
              <a:rPr lang="mr-IN" sz="3600">
                <a:solidFill>
                  <a:srgbClr val="3F3F3F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प्रोत्साहक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66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Tiro Devanagari Marathi"/>
              <a:buChar char="•"/>
            </a:pPr>
            <a:r>
              <a:rPr lang="mr-IN" sz="3600">
                <a:solidFill>
                  <a:srgbClr val="3F3F3F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सर्जनशील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66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Tiro Devanagari Marathi"/>
              <a:buChar char="•"/>
            </a:pPr>
            <a:r>
              <a:rPr lang="mr-IN" sz="3600">
                <a:solidFill>
                  <a:srgbClr val="3F3F3F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विद्यार्थ्यांची अभिरुची घडवणारे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66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Tiro Devanagari Marathi"/>
              <a:buChar char="•"/>
            </a:pPr>
            <a:r>
              <a:rPr lang="mr-IN" sz="3600">
                <a:solidFill>
                  <a:srgbClr val="3F3F3F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सुनियोजित </a:t>
            </a:r>
            <a:endParaRPr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66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Tiro Devanagari Marathi"/>
              <a:buChar char="•"/>
            </a:pPr>
            <a:r>
              <a:rPr lang="mr-IN" sz="3600">
                <a:solidFill>
                  <a:srgbClr val="3F3F3F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 पद्धतशीर</a:t>
            </a:r>
            <a:endParaRPr sz="360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pic>
        <p:nvPicPr>
          <p:cNvPr id="118" name="Google Shape;11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5961799" y="1600200"/>
            <a:ext cx="2725000" cy="272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7E6B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 txBox="1">
            <a:spLocks noGrp="1"/>
          </p:cNvSpPr>
          <p:nvPr>
            <p:ph type="title"/>
          </p:nvPr>
        </p:nvSpPr>
        <p:spPr>
          <a:xfrm>
            <a:off x="2645688" y="1994334"/>
            <a:ext cx="2585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Arimo"/>
              <a:buNone/>
            </a:pPr>
            <a:r>
              <a:rPr lang="mr-IN" sz="4460" b="1" dirty="0">
                <a:solidFill>
                  <a:srgbClr val="FFFF00"/>
                </a:solidFill>
                <a:latin typeface="Shobhika Bold" panose="020B0000000000000000" pitchFamily="34" charset="0"/>
                <a:ea typeface="Tiro Devanagari Marathi"/>
                <a:cs typeface="Shobhika Bold" panose="020B0000000000000000" pitchFamily="34" charset="0"/>
                <a:sym typeface="Tiro Devanagari Marathi"/>
              </a:rPr>
              <a:t>शिक्षक कसा नसावा</a:t>
            </a:r>
            <a:endParaRPr sz="4460" b="1" dirty="0">
              <a:solidFill>
                <a:srgbClr val="FFFF00"/>
              </a:solidFill>
              <a:latin typeface="Shobhika Bold" panose="020B0000000000000000" pitchFamily="34" charset="0"/>
              <a:ea typeface="Tiro Devanagari Marathi"/>
              <a:cs typeface="Shobhika Bold" panose="020B0000000000000000" pitchFamily="34" charset="0"/>
              <a:sym typeface="Tiro Devanagari Marathi"/>
            </a:endParaRPr>
          </a:p>
        </p:txBody>
      </p:sp>
      <p:sp>
        <p:nvSpPr>
          <p:cNvPr id="124" name="Google Shape;124;p4"/>
          <p:cNvSpPr txBox="1">
            <a:spLocks noGrp="1"/>
          </p:cNvSpPr>
          <p:nvPr>
            <p:ph type="body" idx="1"/>
          </p:nvPr>
        </p:nvSpPr>
        <p:spPr>
          <a:xfrm>
            <a:off x="0" y="720475"/>
            <a:ext cx="46047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ro Devanagari Marathi"/>
              <a:buChar char="•"/>
            </a:pPr>
            <a:r>
              <a:rPr lang="mr-IN" sz="2400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भेदभाव करणारा </a:t>
            </a:r>
            <a:endParaRPr sz="2800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ro Devanagari Marathi"/>
              <a:buChar char="•"/>
            </a:pPr>
            <a:r>
              <a:rPr lang="mr-IN" sz="2400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अधिकार गाजवणारा </a:t>
            </a:r>
            <a:endParaRPr sz="2400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ro Devanagari Marathi"/>
              <a:buChar char="•"/>
            </a:pPr>
            <a:r>
              <a:rPr lang="mr-IN" sz="2400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अलिप्त</a:t>
            </a:r>
            <a:endParaRPr sz="2800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ro Devanagari Marathi"/>
              <a:buChar char="•"/>
            </a:pPr>
            <a:r>
              <a:rPr lang="mr-IN" sz="2400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आग्रही </a:t>
            </a:r>
            <a:endParaRPr sz="2400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ro Devanagari Marathi"/>
              <a:buChar char="•"/>
            </a:pPr>
            <a:r>
              <a:rPr lang="mr-IN" sz="2400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कंटाळवाणा</a:t>
            </a:r>
            <a:endParaRPr sz="2800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ro Devanagari Marathi"/>
              <a:buChar char="•"/>
            </a:pPr>
            <a:r>
              <a:rPr lang="mr-IN" sz="2400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एकसुरी</a:t>
            </a:r>
            <a:endParaRPr sz="2800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ro Devanagari Marathi"/>
              <a:buChar char="•"/>
            </a:pPr>
            <a:r>
              <a:rPr lang="mr-IN" sz="2400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तिटकारा करणारा</a:t>
            </a:r>
            <a:endParaRPr sz="2800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ro Devanagari Marathi"/>
              <a:buChar char="•"/>
            </a:pPr>
            <a:r>
              <a:rPr lang="mr-IN" sz="2400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संपर्क टाळणारा</a:t>
            </a:r>
            <a:endParaRPr sz="2400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165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125" name="Google Shape;125;p4"/>
          <p:cNvSpPr txBox="1"/>
          <p:nvPr/>
        </p:nvSpPr>
        <p:spPr>
          <a:xfrm>
            <a:off x="4565625" y="1719275"/>
            <a:ext cx="4088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5015800" y="843925"/>
            <a:ext cx="3916200" cy="3893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ro Devanagari Marathi"/>
              <a:buChar char="•"/>
            </a:pPr>
            <a:r>
              <a:rPr lang="mr-IN" sz="2400" b="0" i="0" u="none" strike="noStrike" cap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अस्थिर (धरसोड वृत्तीचा)</a:t>
            </a:r>
            <a:endParaRPr sz="2400" b="0" i="0" u="none" strike="noStrike" cap="none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ro Devanagari Marathi"/>
              <a:buChar char="•"/>
            </a:pPr>
            <a:r>
              <a:rPr lang="mr-IN" sz="2400" b="0" i="0" u="none" strike="noStrike" cap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निश्चित मत नसलेला </a:t>
            </a:r>
            <a:endParaRPr sz="2800" b="0" i="0" u="none" strike="noStrike" cap="none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ro Devanagari Marathi"/>
              <a:buChar char="•"/>
            </a:pPr>
            <a:r>
              <a:rPr lang="mr-IN" sz="2400" b="0" i="0" u="none" strike="noStrike" cap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संदर्भहीन</a:t>
            </a:r>
            <a:endParaRPr sz="2800" b="0" i="0" u="none" strike="noStrike" cap="none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ro Devanagari Marathi"/>
              <a:buChar char="•"/>
            </a:pPr>
            <a:r>
              <a:rPr lang="mr-IN" sz="2400" b="0" i="0" u="none" strike="noStrike" cap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ताठर </a:t>
            </a:r>
            <a:endParaRPr sz="2400" b="0" i="0" u="none" strike="noStrike" cap="none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ro Devanagari Marathi"/>
              <a:buChar char="•"/>
            </a:pPr>
            <a:r>
              <a:rPr lang="mr-IN" sz="2400" b="0" i="0" u="none" strike="noStrike" cap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सुसूत्रता नसणारा</a:t>
            </a:r>
            <a:endParaRPr sz="2800" b="0" i="0" u="none" strike="noStrike" cap="none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ro Devanagari Marathi"/>
              <a:buChar char="•"/>
            </a:pPr>
            <a:r>
              <a:rPr lang="mr-IN" sz="2400" b="0" i="0" u="none" strike="noStrike" cap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अप्रगल्भ</a:t>
            </a:r>
            <a:endParaRPr sz="2400" b="0" i="0" u="none" strike="noStrike" cap="none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ro Devanagari Marathi"/>
              <a:buChar char="•"/>
            </a:pPr>
            <a:r>
              <a:rPr lang="mr-IN" sz="2400" b="0" i="0" u="none" strike="noStrike" cap="none" dirty="0">
                <a:solidFill>
                  <a:schemeClr val="lt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मर्यादित ज्ञान-क्षेत्र असलेला</a:t>
            </a:r>
            <a:endParaRPr sz="2400" b="0" i="0" u="none" strike="noStrike" cap="none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lt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pic>
        <p:nvPicPr>
          <p:cNvPr id="127" name="Google Shape;127;p4"/>
          <p:cNvPicPr preferRelativeResize="0"/>
          <p:nvPr/>
        </p:nvPicPr>
        <p:blipFill rotWithShape="1">
          <a:blip r:embed="rId3">
            <a:alphaModFix amt="29000"/>
          </a:blip>
          <a:srcRect l="24980" r="22318"/>
          <a:stretch/>
        </p:blipFill>
        <p:spPr>
          <a:xfrm>
            <a:off x="2861275" y="4345200"/>
            <a:ext cx="2154526" cy="204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D1DC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mo"/>
              <a:buNone/>
            </a:pPr>
            <a:r>
              <a:rPr lang="mr-IN" b="1" dirty="0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शिक्षक कसा असावा – अपेक्षा </a:t>
            </a:r>
            <a:endParaRPr b="1" dirty="0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133" name="Google Shape;133;p5"/>
          <p:cNvSpPr txBox="1">
            <a:spLocks noGrp="1"/>
          </p:cNvSpPr>
          <p:nvPr>
            <p:ph type="body" idx="1"/>
          </p:nvPr>
        </p:nvSpPr>
        <p:spPr>
          <a:xfrm>
            <a:off x="304800" y="985968"/>
            <a:ext cx="3745200" cy="41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dirty="0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लोकशाहीवादी </a:t>
            </a:r>
            <a:endParaRPr sz="28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dirty="0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कर्तव्यदक्ष, जबाबदार</a:t>
            </a:r>
            <a:endParaRPr sz="28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dirty="0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विद्यार्थीकेंद्री </a:t>
            </a:r>
            <a:endParaRPr sz="28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dirty="0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खेळकर, उत्साही </a:t>
            </a:r>
            <a:endParaRPr sz="28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dirty="0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लक्ष आकर्षून घेणारा</a:t>
            </a:r>
            <a:endParaRPr sz="28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dirty="0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संयमी, शांत </a:t>
            </a:r>
            <a:endParaRPr sz="24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dirty="0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पद्धतशीर </a:t>
            </a:r>
            <a:endParaRPr sz="24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dirty="0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लवचिक</a:t>
            </a:r>
            <a:endParaRPr sz="24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Tiro Devanagari Marathi"/>
              <a:buChar char="•"/>
            </a:pPr>
            <a:r>
              <a:rPr lang="mr-IN" sz="2400" dirty="0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आशावादी, सकारात्मक</a:t>
            </a:r>
            <a:endParaRPr sz="28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Tiro Devanagari Marathi"/>
              <a:buChar char="•"/>
            </a:pPr>
            <a:r>
              <a:rPr lang="mr-IN" sz="2400" dirty="0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प्रगल्भ</a:t>
            </a:r>
            <a:endParaRPr sz="24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45720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Tiro Devanagari Marathi"/>
              <a:buChar char="•"/>
            </a:pPr>
            <a:r>
              <a:rPr lang="mr-IN" sz="2400" dirty="0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विपुल ज्ञान असलेला</a:t>
            </a:r>
            <a:endParaRPr sz="24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endParaRPr sz="24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165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165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165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sp>
        <p:nvSpPr>
          <p:cNvPr id="134" name="Google Shape;134;p5"/>
          <p:cNvSpPr txBox="1"/>
          <p:nvPr/>
        </p:nvSpPr>
        <p:spPr>
          <a:xfrm>
            <a:off x="4050000" y="942425"/>
            <a:ext cx="4890300" cy="4093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i="0" u="none" strike="noStrike" cap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नवप्रवर्तक</a:t>
            </a:r>
            <a:endParaRPr sz="2400" i="0" u="none" strike="noStrike" cap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i="0" u="none" strike="noStrike" cap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पूर्वग्रहविरहित</a:t>
            </a:r>
            <a:endParaRPr sz="2800" i="0" u="none" strike="noStrike" cap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i="0" u="none" strike="noStrike" cap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भेदभाव न करणारा</a:t>
            </a:r>
            <a:endParaRPr sz="2800" i="0" u="none" strike="noStrike" cap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i="0" u="none" strike="noStrike" cap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संघटक</a:t>
            </a:r>
            <a:endParaRPr sz="2800" i="0" u="none" strike="noStrike" cap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i="0" u="none" strike="noStrike" cap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बहुआयामी</a:t>
            </a:r>
            <a:endParaRPr sz="2800" i="0" u="none" strike="noStrike" cap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i="0" u="none" strike="noStrike" cap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आंतरसांस्कृतिक दुवा साधणारा</a:t>
            </a:r>
            <a:endParaRPr sz="2800" i="0" u="none" strike="noStrike" cap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i="0" u="none" strike="noStrike" cap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संशोधक</a:t>
            </a:r>
            <a:endParaRPr sz="2400" i="0" u="none" strike="noStrike" cap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i="0" u="none" strike="noStrike" cap="none">
                <a:solidFill>
                  <a:schemeClr val="dk1"/>
                </a:solidFill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विद्यार्थी </a:t>
            </a:r>
            <a:endParaRPr sz="2800" i="0" u="none" strike="noStrike" cap="none">
              <a:solidFill>
                <a:schemeClr val="dk1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i="0" u="none" strike="noStrike" cap="none">
              <a:solidFill>
                <a:srgbClr val="000000"/>
              </a:solidFill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  <p:pic>
        <p:nvPicPr>
          <p:cNvPr id="135" name="Google Shape;13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86075" y="4086657"/>
            <a:ext cx="2653125" cy="265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"/>
          <p:cNvSpPr txBox="1">
            <a:spLocks noGrp="1"/>
          </p:cNvSpPr>
          <p:nvPr>
            <p:ph type="title"/>
          </p:nvPr>
        </p:nvSpPr>
        <p:spPr>
          <a:xfrm>
            <a:off x="838200" y="228600"/>
            <a:ext cx="7345362" cy="940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mo"/>
              <a:buNone/>
            </a:pPr>
            <a:r>
              <a:rPr lang="mr-IN" sz="4000" b="1">
                <a:latin typeface="Shobhika Regular" panose="020B0000000000000000" pitchFamily="34" charset="0"/>
                <a:ea typeface="Arial"/>
                <a:cs typeface="Shobhika Regular" panose="020B0000000000000000" pitchFamily="34" charset="0"/>
                <a:sym typeface="Arial"/>
              </a:rPr>
              <a:t>भाषाशिक्षकाची भूमिका</a:t>
            </a:r>
            <a:endParaRPr sz="4000" b="1">
              <a:latin typeface="Shobhika Regular" panose="020B0000000000000000" pitchFamily="34" charset="0"/>
              <a:ea typeface="Arial"/>
              <a:cs typeface="Shobhika Regular" panose="020B0000000000000000" pitchFamily="34" charset="0"/>
              <a:sym typeface="Arial"/>
            </a:endParaRPr>
          </a:p>
        </p:txBody>
      </p:sp>
      <p:sp>
        <p:nvSpPr>
          <p:cNvPr id="142" name="Google Shape;142;p6"/>
          <p:cNvSpPr txBox="1">
            <a:spLocks noGrp="1"/>
          </p:cNvSpPr>
          <p:nvPr>
            <p:ph type="body" idx="1"/>
          </p:nvPr>
        </p:nvSpPr>
        <p:spPr>
          <a:xfrm>
            <a:off x="0" y="1066800"/>
            <a:ext cx="8915400" cy="4106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b="1" dirty="0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भाषेवर प्रभुत्व </a:t>
            </a:r>
            <a:endParaRPr sz="2800" b="1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b="1" dirty="0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उच्चारण, शब्द-संपदा, व्याकरण, वाक्यरचना, ध्वनिविचार, शुद्धलेखन, वाक्प्रचार, परिस्थितीनुरूप संवाद साधणे</a:t>
            </a:r>
            <a:endParaRPr sz="2800" b="1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b="1" dirty="0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भाषाकौशल्ये – ऐकणे, बोलणे, वाचणे, लिहिणे,  </a:t>
            </a:r>
            <a:endParaRPr sz="2800" b="1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b="1" dirty="0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प्रमाणभाषा, स्थानिक भाषा – औपचारिक किंवा अनौपचारिक भाषेचा वापर</a:t>
            </a:r>
            <a:endParaRPr sz="2400" b="1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b="1" dirty="0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भाषा  व तिच्या संरचनेची जाण </a:t>
            </a:r>
            <a:endParaRPr sz="2400" b="1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ro Devanagari Marathi"/>
              <a:buChar char="•"/>
            </a:pPr>
            <a:r>
              <a:rPr lang="mr-IN" sz="2400" b="1" dirty="0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सामान्य ज्ञान, संबंधित ज्ञानशाखांची ओळख  :  भाषाविज्ञान, मानसशास्त्र… </a:t>
            </a:r>
            <a:endParaRPr sz="2400" b="1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1651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b="1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165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b="1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165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b="1" dirty="0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"/>
          <p:cNvSpPr txBox="1">
            <a:spLocks noGrp="1"/>
          </p:cNvSpPr>
          <p:nvPr>
            <p:ph type="body" idx="1"/>
          </p:nvPr>
        </p:nvSpPr>
        <p:spPr>
          <a:xfrm>
            <a:off x="381000" y="315685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ro Devanagari Marathi"/>
              <a:buChar char="•"/>
            </a:pPr>
            <a:r>
              <a:rPr lang="mr-IN" sz="2400" b="1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माध्यमे – शैक्षणिक साधने</a:t>
            </a:r>
            <a:endParaRPr sz="2400" b="1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ro Devanagari Marathi"/>
              <a:buChar char="•"/>
            </a:pPr>
            <a:r>
              <a:rPr lang="mr-IN" sz="2400" b="1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भाषेकडे बघण्याचा दृष्टिकोण : भाषेचा इतिहास – भाषाकुल, व्युत्पत्तिशास्त्र, भाषिक परिवर्तन, भाषेचा विकास इ.</a:t>
            </a:r>
            <a:endParaRPr sz="2400" b="1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ro Devanagari Marathi"/>
              <a:buChar char="•"/>
            </a:pPr>
            <a:r>
              <a:rPr lang="mr-IN" sz="2400" b="1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स्रोत-भाषा व लक्ष्य-भाषा, स्रोत भाषेची विशेषता (ह्याची जाण असणारा) अडचणी, समानता, भेद (अंतर)</a:t>
            </a:r>
            <a:endParaRPr sz="2800" b="1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3429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ro Devanagari Marathi"/>
              <a:buChar char="•"/>
            </a:pPr>
            <a:r>
              <a:rPr lang="mr-IN" sz="2400" b="1">
                <a:latin typeface="Shobhika Regular" panose="020B0000000000000000" pitchFamily="34" charset="0"/>
                <a:ea typeface="Tiro Devanagari Marathi"/>
                <a:cs typeface="Shobhika Regular" panose="020B0000000000000000" pitchFamily="34" charset="0"/>
                <a:sym typeface="Tiro Devanagari Marathi"/>
              </a:rPr>
              <a:t>भाषा व संस्कृतीचा संगम – लक्ष्य भाषेच्या संस्कृतीची जाण : ऐतिहासिक व सांस्कृतिक घडामोडी, भौगोलिक वैशिष्ट्ये,  विनोद, संगीत, धार्मिक व तात्विक विचारव्यूह, परंपरा व मूल्ये</a:t>
            </a:r>
            <a:endParaRPr sz="2400" b="1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  <a:p>
            <a:pPr marL="342900" lvl="0" indent="-165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b="1">
              <a:latin typeface="Shobhika Regular" panose="020B0000000000000000" pitchFamily="34" charset="0"/>
              <a:ea typeface="Tiro Devanagari Marathi"/>
              <a:cs typeface="Shobhika Regular" panose="020B0000000000000000" pitchFamily="34" charset="0"/>
              <a:sym typeface="Tiro Devanagari Marath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"/>
          <p:cNvSpPr txBox="1">
            <a:spLocks noGrp="1"/>
          </p:cNvSpPr>
          <p:nvPr>
            <p:ph type="title"/>
          </p:nvPr>
        </p:nvSpPr>
        <p:spPr>
          <a:xfrm>
            <a:off x="381000" y="4267200"/>
            <a:ext cx="396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8800"/>
              <a:buFont typeface="Arimo"/>
              <a:buNone/>
            </a:pPr>
            <a:r>
              <a:rPr lang="mr-IN" sz="7900" b="1" i="1">
                <a:solidFill>
                  <a:srgbClr val="C00000"/>
                </a:solidFill>
                <a:latin typeface="Arimo"/>
                <a:ea typeface="Arimo"/>
                <a:cs typeface="Arimo"/>
                <a:sym typeface="Arimo"/>
              </a:rPr>
              <a:t>धन्यवाद</a:t>
            </a:r>
            <a:endParaRPr sz="7900" b="1" i="1">
              <a:solidFill>
                <a:srgbClr val="C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153" name="Google Shape;153;p8" descr="C:\Program Files (x86)\Microsoft Office\MEDIA\CAGCAT10\j0217698.wmf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810000" y="609600"/>
            <a:ext cx="5002073" cy="4847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dian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240</Words>
  <Application>Microsoft Office PowerPoint</Application>
  <PresentationFormat>On-screen Show (4:3)</PresentationFormat>
  <Paragraphs>72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Shobhika Bold</vt:lpstr>
      <vt:lpstr>Shobhika Regular</vt:lpstr>
      <vt:lpstr>Arial</vt:lpstr>
      <vt:lpstr>Calibri</vt:lpstr>
      <vt:lpstr>Tiro Devanagari Marathi</vt:lpstr>
      <vt:lpstr>Arimo</vt:lpstr>
      <vt:lpstr>Office Theme</vt:lpstr>
      <vt:lpstr>शिक्षकांची भूमिका </vt:lpstr>
      <vt:lpstr>भूमिका  </vt:lpstr>
      <vt:lpstr>शिक्षक-विद्यार्थी नातेसंबंध</vt:lpstr>
      <vt:lpstr>शिक्षक कसा नसावा</vt:lpstr>
      <vt:lpstr>शिक्षक कसा असावा – अपेक्षा </vt:lpstr>
      <vt:lpstr>भाषाशिक्षकाची भूमिका</vt:lpstr>
      <vt:lpstr>PowerPoint Presentation</vt:lpstr>
      <vt:lpstr>धन्यवाद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शिक्षकांची भूमिका </dc:title>
  <dc:creator>ASUS</dc:creator>
  <cp:lastModifiedBy>Sonalee Gujar</cp:lastModifiedBy>
  <cp:revision>1</cp:revision>
  <dcterms:created xsi:type="dcterms:W3CDTF">2006-08-16T00:00:00Z</dcterms:created>
  <dcterms:modified xsi:type="dcterms:W3CDTF">2022-12-29T18:22:54Z</dcterms:modified>
</cp:coreProperties>
</file>