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theme/theme8.xml" ContentType="application/vnd.openxmlformats-officedocument.theme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theme/theme10.xml" ContentType="application/vnd.openxmlformats-officedocument.theme+xml"/>
  <Override PartName="/ppt/slideLayouts/slideLayout4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82" r:id="rId6"/>
    <p:sldMasterId id="2147483697" r:id="rId7"/>
    <p:sldMasterId id="2147483699" r:id="rId8"/>
    <p:sldMasterId id="2147483701" r:id="rId9"/>
    <p:sldMasterId id="2147483703" r:id="rId10"/>
    <p:sldMasterId id="2147483705" r:id="rId11"/>
  </p:sldMasterIdLst>
  <p:notesMasterIdLst>
    <p:notesMasterId r:id="rId25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</p:sldIdLst>
  <p:sldSz cx="9144000" cy="6858000" type="screen4x3"/>
  <p:notesSz cx="6858000" cy="9144000"/>
  <p:embeddedFontLst>
    <p:embeddedFont>
      <p:font typeface="Shobhika Regular" panose="020B0000000000000000" pitchFamily="34" charset="0"/>
      <p:regular r:id="rId26"/>
    </p:embeddedFont>
    <p:embeddedFont>
      <p:font typeface="Tiro Devanagari Marathi" panose="020B0604020202020204" charset="0"/>
      <p:regular r:id="rId27"/>
      <p: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39">
          <p15:clr>
            <a:srgbClr val="000000"/>
          </p15:clr>
        </p15:guide>
        <p15:guide id="2" orient="horz" pos="4042">
          <p15:clr>
            <a:srgbClr val="000000"/>
          </p15:clr>
        </p15:guide>
        <p15:guide id="3" orient="horz" pos="278">
          <p15:clr>
            <a:srgbClr val="000000"/>
          </p15:clr>
        </p15:guide>
        <p15:guide id="4" pos="272">
          <p15:clr>
            <a:srgbClr val="000000"/>
          </p15:clr>
        </p15:guide>
        <p15:guide id="5" pos="5488">
          <p15:clr>
            <a:srgbClr val="000000"/>
          </p15:clr>
        </p15:guide>
        <p15:guide id="6" pos="4604">
          <p15:clr>
            <a:srgbClr val="000000"/>
          </p15:clr>
        </p15:guide>
        <p15:guide id="7" pos="4694">
          <p15:clr>
            <a:srgbClr val="000000"/>
          </p15:clr>
        </p15:guide>
        <p15:guide id="8" pos="3810">
          <p15:clr>
            <a:srgbClr val="000000"/>
          </p15:clr>
        </p15:guide>
        <p15:guide id="9" pos="3719">
          <p15:clr>
            <a:srgbClr val="000000"/>
          </p15:clr>
        </p15:guide>
        <p15:guide id="10" pos="2925">
          <p15:clr>
            <a:srgbClr val="000000"/>
          </p15:clr>
        </p15:guide>
        <p15:guide id="11" pos="2835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hq2sLdzCXE8ANgW4Vb+uiiQAF0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1139"/>
        <p:guide orient="horz" pos="4042"/>
        <p:guide orient="horz" pos="278"/>
        <p:guide pos="272"/>
        <p:guide pos="5488"/>
        <p:guide pos="4604"/>
        <p:guide pos="4694"/>
        <p:guide pos="3810"/>
        <p:guide pos="3719"/>
        <p:guide pos="2925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font" Target="fonts/font1.fntdata"/><Relationship Id="rId21" Type="http://schemas.openxmlformats.org/officeDocument/2006/relationships/slide" Target="slides/slide10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27" name="Google Shape;42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ÜN: Kapiteltrenner">
  <p:cSld name="GRÜN: Kapiteltrenn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wentieth Century"/>
              <a:buNone/>
              <a:defRPr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5287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625"/>
              <a:buFont typeface="Twentieth Century"/>
              <a:buAutoNum type="arabicPeriod"/>
              <a:defRPr sz="2100" cap="none"/>
            </a:lvl1pPr>
            <a:lvl2pPr marL="914400" lvl="1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wentieth Century"/>
              <a:buAutoNum type="arabicPeriod"/>
              <a:defRPr sz="1600" cap="none"/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1600" cap="none"/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1600" cap="none"/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1600" cap="none"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LLBLAU: einspaltiger Text">
  <p:cSld name="HELLBLAU: einspaltiger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Twentieth Century"/>
              <a:buNone/>
              <a:defRPr cap="none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91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  <a:defRPr cap="none"/>
            </a:lvl1pPr>
            <a:lvl2pPr marL="914400" lvl="1" indent="-38735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Char char="•"/>
              <a:defRPr cap="none"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 cap="none"/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cap="none"/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cap="none"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GRÜN: Kapiteltrenner">
  <p:cSld name="DUNKELGRÜN: Kapiteltrenn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1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wentieth Century"/>
              <a:buNone/>
              <a:defRPr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IGE: zweispaltiger Text">
  <p:cSld name="BEIGE: zweispaltiger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IGE: einspaltiger Text">
  <p:cSld name="BEIGE: einspaltiger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IGE: Kapiteltrenner">
  <p:cSld name="BEIGE: Kapiteltrenn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UN: zweispaltiger Text">
  <p:cSld name="BRAUN: zweispaltiger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dk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UN: einspaltiger Text">
  <p:cSld name="BRAUN: einspaltiger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dk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UN: Kapiteltrenner">
  <p:cSld name="BRAUN: Kapiteltrenn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dk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: zweispaltiger Text">
  <p:cSld name="ORANGE: zweispaltiger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9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6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: einspaltiger Text">
  <p:cSld name="ORANGE: einspaltiger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0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6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0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30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0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: Kapiteltrenner">
  <p:cSld name="ORANGE: Kapiteltrenn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1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6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1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1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BLAU: zweispaltiger Text">
  <p:cSld name="DUNKELBLAU: zweispaltiger 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2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5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32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2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BLAU: einspaltiger Text">
  <p:cSld name="DUNKELBLAU: einspaltiger 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5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BLAU: Kapiteltrenner">
  <p:cSld name="DUNKELBLAU: Kapiteltrenn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4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5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4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4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LLBLAU: zweispaltiger Text">
  <p:cSld name="HELLBLAU: zweispaltiger 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5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4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5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35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35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5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LLBLAU: einspaltiger Text">
  <p:cSld name="HELLBLAU: einspaltiger 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6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4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6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6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6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LLBLAU: Kapiteltrenner">
  <p:cSld name="HELLBLAU: Kapiteltrenner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7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4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7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7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T: zweispaltiger Text">
  <p:cSld name="VIOLETT: zweispaltiger 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8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3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8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38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38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8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T: einspaltiger Text">
  <p:cSld name="VIOLETT: einspaltiger 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9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3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9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39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9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T: Kapiteltrenner">
  <p:cSld name="VIOLETT: Kapiteltrenn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0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3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0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40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GRÜN: zweispaltiger Text">
  <p:cSld name="DUNKELGRÜN: zweispaltiger 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1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41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41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1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GRÜN: einspaltiger Text">
  <p:cSld name="DUNKELGRÜN: einspaltiger 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2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2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42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2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NKELGRÜN: Kapiteltrenner">
  <p:cSld name="DUNKELGRÜN: Kapiteltrenn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3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3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43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ÜN: zweispaltiger Text">
  <p:cSld name="GRÜN: zweispaltiger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4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4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44"/>
          <p:cNvSpPr txBox="1">
            <a:spLocks noGrp="1"/>
          </p:cNvSpPr>
          <p:nvPr>
            <p:ph type="body" idx="2"/>
          </p:nvPr>
        </p:nvSpPr>
        <p:spPr>
          <a:xfrm>
            <a:off x="4643438" y="1722298"/>
            <a:ext cx="4068763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44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44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ÜN: einspaltiger Text">
  <p:cSld name="GRÜN: einspaltiger 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5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5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5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5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ÜN: Kapiteltrenner">
  <p:cSld name="GRÜN: Kapiteltrenner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6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6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6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7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>
                <a:solidFill>
                  <a:schemeClr val="accent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7"/>
          <p:cNvSpPr txBox="1">
            <a:spLocks noGrp="1"/>
          </p:cNvSpPr>
          <p:nvPr>
            <p:ph type="body" idx="1"/>
          </p:nvPr>
        </p:nvSpPr>
        <p:spPr>
          <a:xfrm>
            <a:off x="431800" y="1722297"/>
            <a:ext cx="6877051" cy="469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AutoNum type="arabicPeriod"/>
              <a:defRPr sz="2100" cap="none"/>
            </a:lvl1pPr>
            <a:lvl2pPr marL="914400" lvl="1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AutoNum type="arabicPeriod"/>
              <a:defRPr sz="1600" cap="none"/>
            </a:lvl2pPr>
            <a:lvl3pPr marL="1371600" lvl="2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cap="none"/>
            </a:lvl3pPr>
            <a:lvl4pPr marL="1828800" lvl="3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cap="none"/>
            </a:lvl4pPr>
            <a:lvl5pPr marL="2286000" lvl="4" indent="-330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cap="none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47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7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9"/>
          <p:cNvSpPr txBox="1">
            <a:spLocks noGrp="1"/>
          </p:cNvSpPr>
          <p:nvPr>
            <p:ph type="title"/>
          </p:nvPr>
        </p:nvSpPr>
        <p:spPr>
          <a:xfrm rot="5400000">
            <a:off x="4942880" y="2448522"/>
            <a:ext cx="5181601" cy="150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9"/>
          <p:cNvSpPr txBox="1">
            <a:spLocks noGrp="1"/>
          </p:cNvSpPr>
          <p:nvPr>
            <p:ph type="body" idx="1"/>
          </p:nvPr>
        </p:nvSpPr>
        <p:spPr>
          <a:xfrm rot="5400000">
            <a:off x="1170978" y="294679"/>
            <a:ext cx="5181601" cy="5811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9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9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9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0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0"/>
          <p:cNvSpPr txBox="1">
            <a:spLocks noGrp="1"/>
          </p:cNvSpPr>
          <p:nvPr>
            <p:ph type="body" idx="1"/>
          </p:nvPr>
        </p:nvSpPr>
        <p:spPr>
          <a:xfrm rot="5400000">
            <a:off x="2799556" y="305593"/>
            <a:ext cx="3541712" cy="7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50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0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0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1"/>
          <p:cNvSpPr txBox="1"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51"/>
          <p:cNvSpPr txBox="1"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9" name="Google Shape;209;p51"/>
          <p:cNvSpPr txBox="1">
            <a:spLocks noGrp="1"/>
          </p:cNvSpPr>
          <p:nvPr>
            <p:ph type="body" idx="2"/>
          </p:nvPr>
        </p:nvSpPr>
        <p:spPr>
          <a:xfrm>
            <a:off x="856059" y="3360263"/>
            <a:ext cx="2396432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0" name="Google Shape;210;p51"/>
          <p:cNvSpPr txBox="1">
            <a:spLocks noGrp="1"/>
          </p:cNvSpPr>
          <p:nvPr>
            <p:ph type="body" idx="3"/>
          </p:nvPr>
        </p:nvSpPr>
        <p:spPr>
          <a:xfrm>
            <a:off x="3386075" y="2677635"/>
            <a:ext cx="238828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51"/>
          <p:cNvSpPr txBox="1">
            <a:spLocks noGrp="1"/>
          </p:cNvSpPr>
          <p:nvPr>
            <p:ph type="body" idx="4"/>
          </p:nvPr>
        </p:nvSpPr>
        <p:spPr>
          <a:xfrm>
            <a:off x="3386075" y="3363435"/>
            <a:ext cx="238895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2" name="Google Shape;212;p51"/>
          <p:cNvSpPr txBox="1">
            <a:spLocks noGrp="1"/>
          </p:cNvSpPr>
          <p:nvPr>
            <p:ph type="body" idx="5"/>
          </p:nvPr>
        </p:nvSpPr>
        <p:spPr>
          <a:xfrm>
            <a:off x="5889332" y="2674463"/>
            <a:ext cx="2396226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51"/>
          <p:cNvSpPr txBox="1">
            <a:spLocks noGrp="1"/>
          </p:cNvSpPr>
          <p:nvPr>
            <p:ph type="body" idx="6"/>
          </p:nvPr>
        </p:nvSpPr>
        <p:spPr>
          <a:xfrm>
            <a:off x="5889332" y="3360263"/>
            <a:ext cx="2396226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51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1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2"/>
          <p:cNvSpPr txBox="1"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52"/>
          <p:cNvSpPr txBox="1">
            <a:spLocks noGrp="1"/>
          </p:cNvSpPr>
          <p:nvPr>
            <p:ph type="body" idx="1"/>
          </p:nvPr>
        </p:nvSpPr>
        <p:spPr>
          <a:xfrm>
            <a:off x="856023" y="4657655"/>
            <a:ext cx="7428379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220" name="Google Shape;220;p52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2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2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3"/>
          <p:cNvSpPr txBox="1"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3"/>
          <p:cNvSpPr txBox="1">
            <a:spLocks noGrp="1"/>
          </p:cNvSpPr>
          <p:nvPr>
            <p:ph type="body" idx="1"/>
          </p:nvPr>
        </p:nvSpPr>
        <p:spPr>
          <a:xfrm>
            <a:off x="856058" y="4419600"/>
            <a:ext cx="7428344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226" name="Google Shape;226;p53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3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4"/>
          <p:cNvSpPr txBox="1"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54"/>
          <p:cNvSpPr>
            <a:spLocks noGrp="1"/>
          </p:cNvSpPr>
          <p:nvPr>
            <p:ph type="pic" idx="2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noFill/>
          <a:ln w="19050" cap="sq" cmpd="sng">
            <a:solidFill>
              <a:srgbClr val="B0BFC7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32" name="Google Shape;232;p54"/>
          <p:cNvSpPr txBox="1">
            <a:spLocks noGrp="1"/>
          </p:cNvSpPr>
          <p:nvPr>
            <p:ph type="body" idx="1"/>
          </p:nvPr>
        </p:nvSpPr>
        <p:spPr>
          <a:xfrm>
            <a:off x="856024" y="5124020"/>
            <a:ext cx="7433144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233" name="Google Shape;233;p54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54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54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5"/>
          <p:cNvSpPr txBox="1"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55"/>
          <p:cNvSpPr>
            <a:spLocks noGrp="1"/>
          </p:cNvSpPr>
          <p:nvPr>
            <p:ph type="pic" idx="2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noFill/>
          <a:ln w="19050" cap="sq" cmpd="sng">
            <a:solidFill>
              <a:srgbClr val="B0BFC7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39" name="Google Shape;239;p55"/>
          <p:cNvSpPr txBox="1">
            <a:spLocks noGrp="1"/>
          </p:cNvSpPr>
          <p:nvPr>
            <p:ph type="body" idx="1"/>
          </p:nvPr>
        </p:nvSpPr>
        <p:spPr>
          <a:xfrm>
            <a:off x="856059" y="2249486"/>
            <a:ext cx="3753964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240" name="Google Shape;240;p55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55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55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6"/>
          <p:cNvSpPr txBox="1"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56"/>
          <p:cNvSpPr txBox="1">
            <a:spLocks noGrp="1"/>
          </p:cNvSpPr>
          <p:nvPr>
            <p:ph type="body" idx="1"/>
          </p:nvPr>
        </p:nvSpPr>
        <p:spPr>
          <a:xfrm>
            <a:off x="3867150" y="592666"/>
            <a:ext cx="4418407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56"/>
          <p:cNvSpPr txBox="1">
            <a:spLocks noGrp="1"/>
          </p:cNvSpPr>
          <p:nvPr>
            <p:ph type="body" idx="2"/>
          </p:nvPr>
        </p:nvSpPr>
        <p:spPr>
          <a:xfrm>
            <a:off x="860029" y="2249486"/>
            <a:ext cx="2892028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247" name="Google Shape;247;p56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56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56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7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57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57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8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58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58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58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9"/>
          <p:cNvSpPr txBox="1"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59"/>
          <p:cNvSpPr txBox="1"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62" name="Google Shape;262;p59"/>
          <p:cNvSpPr txBox="1">
            <a:spLocks noGrp="1"/>
          </p:cNvSpPr>
          <p:nvPr>
            <p:ph type="body" idx="2"/>
          </p:nvPr>
        </p:nvSpPr>
        <p:spPr>
          <a:xfrm>
            <a:off x="856058" y="3073398"/>
            <a:ext cx="3658793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59"/>
          <p:cNvSpPr txBox="1">
            <a:spLocks noGrp="1"/>
          </p:cNvSpPr>
          <p:nvPr>
            <p:ph type="body" idx="3"/>
          </p:nvPr>
        </p:nvSpPr>
        <p:spPr>
          <a:xfrm>
            <a:off x="4851992" y="2249485"/>
            <a:ext cx="343356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64" name="Google Shape;264;p59"/>
          <p:cNvSpPr txBox="1">
            <a:spLocks noGrp="1"/>
          </p:cNvSpPr>
          <p:nvPr>
            <p:ph type="body" idx="4"/>
          </p:nvPr>
        </p:nvSpPr>
        <p:spPr>
          <a:xfrm>
            <a:off x="4629150" y="3073398"/>
            <a:ext cx="3656408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59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9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59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60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60"/>
          <p:cNvSpPr txBox="1">
            <a:spLocks noGrp="1"/>
          </p:cNvSpPr>
          <p:nvPr>
            <p:ph type="body" idx="1"/>
          </p:nvPr>
        </p:nvSpPr>
        <p:spPr>
          <a:xfrm>
            <a:off x="856058" y="2249486"/>
            <a:ext cx="3658792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60"/>
          <p:cNvSpPr txBox="1">
            <a:spLocks noGrp="1"/>
          </p:cNvSpPr>
          <p:nvPr>
            <p:ph type="body" idx="2"/>
          </p:nvPr>
        </p:nvSpPr>
        <p:spPr>
          <a:xfrm>
            <a:off x="4629151" y="2249486"/>
            <a:ext cx="3656408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60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60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0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1"/>
          <p:cNvSpPr txBox="1"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61"/>
          <p:cNvSpPr txBox="1"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61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61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61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2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62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62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62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62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">
  <p:cSld name="Titel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4"/>
          <p:cNvSpPr txBox="1">
            <a:spLocks noGrp="1"/>
          </p:cNvSpPr>
          <p:nvPr>
            <p:ph type="title"/>
          </p:nvPr>
        </p:nvSpPr>
        <p:spPr>
          <a:xfrm>
            <a:off x="431800" y="441325"/>
            <a:ext cx="6877050" cy="59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 cap="none">
                <a:solidFill>
                  <a:schemeClr val="lt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luss">
  <p:cSld name="Abschluss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6"/>
          <p:cNvSpPr txBox="1">
            <a:spLocks noGrp="1"/>
          </p:cNvSpPr>
          <p:nvPr>
            <p:ph type="title"/>
          </p:nvPr>
        </p:nvSpPr>
        <p:spPr>
          <a:xfrm>
            <a:off x="431800" y="548680"/>
            <a:ext cx="6877050" cy="5862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 cap="none">
                <a:solidFill>
                  <a:schemeClr val="lt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8"/>
          <p:cNvSpPr txBox="1"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68"/>
          <p:cNvSpPr txBox="1"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>
            <a:endParaRPr/>
          </a:p>
        </p:txBody>
      </p:sp>
      <p:sp>
        <p:nvSpPr>
          <p:cNvPr id="312" name="Google Shape;312;p68"/>
          <p:cNvSpPr txBox="1">
            <a:spLocks noGrp="1"/>
          </p:cNvSpPr>
          <p:nvPr>
            <p:ph type="dt" idx="10"/>
          </p:nvPr>
        </p:nvSpPr>
        <p:spPr>
          <a:xfrm>
            <a:off x="5800725" y="541020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68"/>
          <p:cNvSpPr txBox="1">
            <a:spLocks noGrp="1"/>
          </p:cNvSpPr>
          <p:nvPr>
            <p:ph type="ftr" idx="11"/>
          </p:nvPr>
        </p:nvSpPr>
        <p:spPr>
          <a:xfrm>
            <a:off x="1900237" y="5410200"/>
            <a:ext cx="38433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68"/>
          <p:cNvSpPr txBox="1">
            <a:spLocks noGrp="1"/>
          </p:cNvSpPr>
          <p:nvPr>
            <p:ph type="sldNum" idx="12"/>
          </p:nvPr>
        </p:nvSpPr>
        <p:spPr>
          <a:xfrm>
            <a:off x="7915275" y="5410200"/>
            <a:ext cx="5794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0"/>
          <p:cNvSpPr txBox="1"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70"/>
          <p:cNvSpPr txBox="1">
            <a:spLocks noGrp="1"/>
          </p:cNvSpPr>
          <p:nvPr>
            <p:ph type="body" idx="1"/>
          </p:nvPr>
        </p:nvSpPr>
        <p:spPr>
          <a:xfrm>
            <a:off x="1290484" y="3365557"/>
            <a:ext cx="6564224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328" name="Google Shape;328;p70"/>
          <p:cNvSpPr txBox="1">
            <a:spLocks noGrp="1"/>
          </p:cNvSpPr>
          <p:nvPr>
            <p:ph type="body" idx="2"/>
          </p:nvPr>
        </p:nvSpPr>
        <p:spPr>
          <a:xfrm>
            <a:off x="856058" y="4309919"/>
            <a:ext cx="74295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329" name="Google Shape;329;p70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70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70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72"/>
          <p:cNvSpPr txBox="1"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72"/>
          <p:cNvSpPr txBox="1"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343" name="Google Shape;343;p72"/>
          <p:cNvSpPr>
            <a:spLocks noGrp="1"/>
          </p:cNvSpPr>
          <p:nvPr>
            <p:ph type="pic" idx="2"/>
          </p:nvPr>
        </p:nvSpPr>
        <p:spPr>
          <a:xfrm>
            <a:off x="856060" y="2666998"/>
            <a:ext cx="239643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0BFC7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344" name="Google Shape;344;p72"/>
          <p:cNvSpPr txBox="1">
            <a:spLocks noGrp="1"/>
          </p:cNvSpPr>
          <p:nvPr>
            <p:ph type="body" idx="3"/>
          </p:nvPr>
        </p:nvSpPr>
        <p:spPr>
          <a:xfrm>
            <a:off x="856060" y="4980859"/>
            <a:ext cx="239643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345" name="Google Shape;345;p72"/>
          <p:cNvSpPr txBox="1">
            <a:spLocks noGrp="1"/>
          </p:cNvSpPr>
          <p:nvPr>
            <p:ph type="body" idx="4"/>
          </p:nvPr>
        </p:nvSpPr>
        <p:spPr>
          <a:xfrm>
            <a:off x="3366790" y="4404596"/>
            <a:ext cx="24003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346" name="Google Shape;346;p72"/>
          <p:cNvSpPr>
            <a:spLocks noGrp="1"/>
          </p:cNvSpPr>
          <p:nvPr>
            <p:ph type="pic" idx="5"/>
          </p:nvPr>
        </p:nvSpPr>
        <p:spPr>
          <a:xfrm>
            <a:off x="3366790" y="2666998"/>
            <a:ext cx="2399205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0BFC7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347" name="Google Shape;347;p72"/>
          <p:cNvSpPr txBox="1">
            <a:spLocks noGrp="1"/>
          </p:cNvSpPr>
          <p:nvPr>
            <p:ph type="body" idx="6"/>
          </p:nvPr>
        </p:nvSpPr>
        <p:spPr>
          <a:xfrm>
            <a:off x="3365695" y="4980857"/>
            <a:ext cx="24003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348" name="Google Shape;348;p72"/>
          <p:cNvSpPr txBox="1">
            <a:spLocks noGrp="1"/>
          </p:cNvSpPr>
          <p:nvPr>
            <p:ph type="body" idx="7"/>
          </p:nvPr>
        </p:nvSpPr>
        <p:spPr>
          <a:xfrm>
            <a:off x="5889426" y="4404595"/>
            <a:ext cx="239305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349" name="Google Shape;349;p72"/>
          <p:cNvSpPr>
            <a:spLocks noGrp="1"/>
          </p:cNvSpPr>
          <p:nvPr>
            <p:ph type="pic" idx="8"/>
          </p:nvPr>
        </p:nvSpPr>
        <p:spPr>
          <a:xfrm>
            <a:off x="5889332" y="2666998"/>
            <a:ext cx="2396227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0BFC7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350" name="Google Shape;350;p72"/>
          <p:cNvSpPr txBox="1">
            <a:spLocks noGrp="1"/>
          </p:cNvSpPr>
          <p:nvPr>
            <p:ph type="body" idx="9"/>
          </p:nvPr>
        </p:nvSpPr>
        <p:spPr>
          <a:xfrm>
            <a:off x="5889332" y="4980855"/>
            <a:ext cx="2396226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351" name="Google Shape;351;p72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2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72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44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6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8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20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0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431800" y="1722437"/>
            <a:ext cx="6877050" cy="469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6696075" y="736600"/>
            <a:ext cx="20161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6696075" y="57785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2"/>
          <p:cNvSpPr txBox="1"/>
          <p:nvPr/>
        </p:nvSpPr>
        <p:spPr>
          <a:xfrm>
            <a:off x="6696075" y="41910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Verdana"/>
              <a:buNone/>
            </a:pPr>
            <a:r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Seite </a:t>
            </a:r>
            <a:fld id="{00000000-1234-1234-1234-123412341234}" type="slidenum"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8" descr="\\DROBO-FS\QuickDrops\JB\PPTX NG\Droplets\LightingOverlay.png"/>
          <p:cNvPicPr preferRelativeResize="0"/>
          <p:nvPr/>
        </p:nvPicPr>
        <p:blipFill rotWithShape="1">
          <a:blip r:embed="rId17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48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0" name="Google Shape;190;p48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91" name="Google Shape;191;p48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48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48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3"/>
          <p:cNvSpPr txBox="1"/>
          <p:nvPr/>
        </p:nvSpPr>
        <p:spPr>
          <a:xfrm>
            <a:off x="6696075" y="41910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Verdana"/>
              <a:buNone/>
            </a:pPr>
            <a:r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Seite </a:t>
            </a:r>
            <a:fld id="{00000000-1234-1234-1234-123412341234}" type="slidenum"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/>
          </a:p>
        </p:txBody>
      </p:sp>
      <p:pic>
        <p:nvPicPr>
          <p:cNvPr id="289" name="Google Shape;289;p63" descr="PPT_Tite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3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1" name="Google Shape;291;p63"/>
          <p:cNvSpPr txBox="1">
            <a:spLocks noGrp="1"/>
          </p:cNvSpPr>
          <p:nvPr>
            <p:ph type="body" idx="1"/>
          </p:nvPr>
        </p:nvSpPr>
        <p:spPr>
          <a:xfrm>
            <a:off x="431800" y="1722437"/>
            <a:ext cx="6877050" cy="469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65"/>
          <p:cNvSpPr txBox="1"/>
          <p:nvPr/>
        </p:nvSpPr>
        <p:spPr>
          <a:xfrm>
            <a:off x="6696075" y="419100"/>
            <a:ext cx="2016125" cy="14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Verdana"/>
              <a:buNone/>
            </a:pPr>
            <a:r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Seite </a:t>
            </a:r>
            <a:fld id="{00000000-1234-1234-1234-123412341234}" type="slidenum">
              <a:rPr lang="en-US" sz="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/>
          </a:p>
        </p:txBody>
      </p:sp>
      <p:sp>
        <p:nvSpPr>
          <p:cNvPr id="296" name="Google Shape;296;p65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65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120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8" name="Google Shape;298;p65"/>
          <p:cNvSpPr txBox="1">
            <a:spLocks noGrp="1"/>
          </p:cNvSpPr>
          <p:nvPr>
            <p:ph type="body" idx="1"/>
          </p:nvPr>
        </p:nvSpPr>
        <p:spPr>
          <a:xfrm>
            <a:off x="431800" y="1722437"/>
            <a:ext cx="6877050" cy="469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30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67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298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67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5" name="Google Shape;305;p67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306" name="Google Shape;306;p67"/>
          <p:cNvSpPr txBox="1">
            <a:spLocks noGrp="1"/>
          </p:cNvSpPr>
          <p:nvPr>
            <p:ph type="dt" idx="10"/>
          </p:nvPr>
        </p:nvSpPr>
        <p:spPr>
          <a:xfrm>
            <a:off x="5800725" y="541020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7" name="Google Shape;307;p67"/>
          <p:cNvSpPr txBox="1">
            <a:spLocks noGrp="1"/>
          </p:cNvSpPr>
          <p:nvPr>
            <p:ph type="ftr" idx="11"/>
          </p:nvPr>
        </p:nvSpPr>
        <p:spPr>
          <a:xfrm>
            <a:off x="1900237" y="5410200"/>
            <a:ext cx="38433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8" name="Google Shape;308;p67"/>
          <p:cNvSpPr txBox="1">
            <a:spLocks noGrp="1"/>
          </p:cNvSpPr>
          <p:nvPr>
            <p:ph type="sldNum" idx="12"/>
          </p:nvPr>
        </p:nvSpPr>
        <p:spPr>
          <a:xfrm>
            <a:off x="7915275" y="5410200"/>
            <a:ext cx="5794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69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69"/>
          <p:cNvSpPr txBox="1"/>
          <p:nvPr/>
        </p:nvSpPr>
        <p:spPr>
          <a:xfrm>
            <a:off x="696912" y="719137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en-US" sz="8000" b="0" i="0" u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319" name="Google Shape;319;p69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en-US" sz="8000" b="0" i="0" u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  <p:sp>
        <p:nvSpPr>
          <p:cNvPr id="320" name="Google Shape;320;p69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1" name="Google Shape;321;p69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322" name="Google Shape;322;p69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3" name="Google Shape;323;p69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Google Shape;324;p69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71" descr="\\DROBO-FS\QuickDrops\JB\PPTX NG\Droplets\LightingOverlay.png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700" y="0"/>
            <a:ext cx="90408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71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6" name="Google Shape;336;p71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337" name="Google Shape;337;p71"/>
          <p:cNvSpPr txBox="1">
            <a:spLocks noGrp="1"/>
          </p:cNvSpPr>
          <p:nvPr>
            <p:ph type="dt" idx="10"/>
          </p:nvPr>
        </p:nvSpPr>
        <p:spPr>
          <a:xfrm>
            <a:off x="5592762" y="588327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8" name="Google Shape;338;p71"/>
          <p:cNvSpPr txBox="1">
            <a:spLocks noGrp="1"/>
          </p:cNvSpPr>
          <p:nvPr>
            <p:ph type="ftr" idx="11"/>
          </p:nvPr>
        </p:nvSpPr>
        <p:spPr>
          <a:xfrm>
            <a:off x="855662" y="5883275"/>
            <a:ext cx="46799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9" name="Google Shape;339;p71"/>
          <p:cNvSpPr txBox="1">
            <a:spLocks noGrp="1"/>
          </p:cNvSpPr>
          <p:nvPr>
            <p:ph type="sldNum" idx="12"/>
          </p:nvPr>
        </p:nvSpPr>
        <p:spPr>
          <a:xfrm>
            <a:off x="7707312" y="5883275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"/>
          <p:cNvSpPr txBox="1">
            <a:spLocks noGrp="1"/>
          </p:cNvSpPr>
          <p:nvPr>
            <p:ph type="title"/>
          </p:nvPr>
        </p:nvSpPr>
        <p:spPr>
          <a:xfrm>
            <a:off x="431800" y="420687"/>
            <a:ext cx="6119812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</a:pPr>
            <a:br>
              <a:rPr lang="en-US" sz="3200" b="0" i="0" u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endParaRPr/>
          </a:p>
        </p:txBody>
      </p:sp>
      <p:sp>
        <p:nvSpPr>
          <p:cNvPr id="359" name="Google Shape;359;p1"/>
          <p:cNvSpPr txBox="1"/>
          <p:nvPr/>
        </p:nvSpPr>
        <p:spPr>
          <a:xfrm>
            <a:off x="827087" y="908050"/>
            <a:ext cx="57594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i="0" u="none" strike="noStrike" cap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"/>
          <p:cNvSpPr txBox="1">
            <a:spLocks noGrp="1"/>
          </p:cNvSpPr>
          <p:nvPr>
            <p:ph type="title"/>
          </p:nvPr>
        </p:nvSpPr>
        <p:spPr>
          <a:xfrm>
            <a:off x="1763712" y="0"/>
            <a:ext cx="655478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br>
              <a:rPr lang="en-US" sz="3600" b="0" i="0" u="none" dirty="0">
                <a:solidFill>
                  <a:schemeClr val="accent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</a:br>
            <a:r>
              <a:rPr lang="en-US" sz="3600" b="0" i="0" u="none" dirty="0">
                <a:solidFill>
                  <a:schemeClr val="accent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3600" b="0" i="0" u="none" dirty="0" err="1">
                <a:solidFill>
                  <a:schemeClr val="accent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थोडक्यात</a:t>
            </a:r>
            <a:r>
              <a:rPr lang="en-US" sz="3600" b="0" i="0" u="none" dirty="0">
                <a:solidFill>
                  <a:schemeClr val="accent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...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365" name="Google Shape;365;p2"/>
          <p:cNvSpPr txBox="1">
            <a:spLocks noGrp="1"/>
          </p:cNvSpPr>
          <p:nvPr>
            <p:ph type="body" idx="1"/>
          </p:nvPr>
        </p:nvSpPr>
        <p:spPr>
          <a:xfrm>
            <a:off x="431800" y="1782762"/>
            <a:ext cx="6877050" cy="469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ro Devanagari Marathi"/>
              <a:buChar char="•"/>
            </a:pP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</a:t>
            </a:r>
            <a:endParaRPr sz="28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ro Devanagari Marathi"/>
              <a:buChar char="•"/>
            </a:pP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</a:t>
            </a:r>
            <a:r>
              <a:rPr lang="en-US" sz="28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8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संस्कृती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ro Devanagari Marathi"/>
              <a:buChar char="•"/>
            </a:pP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शब्दार्थासंबंधीचे</a:t>
            </a:r>
            <a:r>
              <a:rPr lang="en-US" sz="28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प्रकार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"/>
          <p:cNvSpPr txBox="1">
            <a:spLocks noGrp="1"/>
          </p:cNvSpPr>
          <p:nvPr>
            <p:ph type="title"/>
          </p:nvPr>
        </p:nvSpPr>
        <p:spPr>
          <a:xfrm>
            <a:off x="1511300" y="363311"/>
            <a:ext cx="6119812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ct val="100000"/>
              <a:buFont typeface="Arial"/>
              <a:buNone/>
            </a:pPr>
            <a:r>
              <a:rPr lang="en-US" sz="29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 म्हणजे काय?</a:t>
            </a:r>
            <a:br>
              <a:rPr lang="en-US" sz="22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r>
              <a:rPr lang="en-US" sz="32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371" name="Google Shape;371;p3"/>
          <p:cNvSpPr txBox="1">
            <a:spLocks noGrp="1"/>
          </p:cNvSpPr>
          <p:nvPr>
            <p:ph type="body" idx="1"/>
          </p:nvPr>
        </p:nvSpPr>
        <p:spPr>
          <a:xfrm>
            <a:off x="323850" y="1125537"/>
            <a:ext cx="7920037" cy="469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1" indent="-1936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50"/>
              <a:buFont typeface="Tiro Devanagari Marathi"/>
              <a:buChar char="-"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भाषेची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संपदा</a:t>
            </a:r>
            <a:endParaRPr sz="23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1" indent="-1936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50"/>
              <a:buFont typeface="Tiro Devanagari Marathi"/>
              <a:buChar char="-"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संस्कृती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-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विशिष्ट</a:t>
            </a:r>
            <a:endParaRPr sz="23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1" indent="-1936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50"/>
              <a:buFont typeface="Tiro Devanagari Marathi"/>
              <a:buChar char="-"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यशस्वी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संवादाचा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आधार</a:t>
            </a:r>
            <a:endParaRPr sz="23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50"/>
              <a:buNone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शब्दः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भाषेचा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सर्वात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लहान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आशय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वाहक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स्वतंत्र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घटक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ज्याचा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शिवाय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संभाषण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अशक्य</a:t>
            </a:r>
            <a:endParaRPr sz="27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50"/>
              <a:buNone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स्वरूपः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बोल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लेखी</a:t>
            </a:r>
            <a:endParaRPr sz="22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50"/>
              <a:buNone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व्याख्या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:</a:t>
            </a:r>
            <a:endParaRPr sz="27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50"/>
              <a:buNone/>
            </a:pP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शब्द-संपदाः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भाषेतील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एका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विशिष्ट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वेळी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उपयोगात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येणारी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एकूण</a:t>
            </a:r>
            <a:r>
              <a:rPr lang="en-US" sz="25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5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शब्दसंख्या</a:t>
            </a:r>
            <a:endParaRPr sz="27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50"/>
              <a:buNone/>
            </a:pPr>
            <a:endParaRPr sz="25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1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</a:pPr>
            <a:endParaRPr sz="1200" b="1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28600" lvl="0" indent="-15716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</a:pPr>
            <a:endParaRPr sz="1200" b="1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"/>
          <p:cNvSpPr txBox="1">
            <a:spLocks noGrp="1"/>
          </p:cNvSpPr>
          <p:nvPr>
            <p:ph type="title"/>
          </p:nvPr>
        </p:nvSpPr>
        <p:spPr>
          <a:xfrm>
            <a:off x="855662" y="499383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ts val="3600"/>
              <a:buFont typeface="Arial"/>
              <a:buNone/>
            </a:pPr>
            <a:r>
              <a:rPr lang="en-US" sz="36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शब्दसंपदाः तीन प्रकार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377" name="Google Shape;377;p4"/>
          <p:cNvSpPr txBox="1"/>
          <p:nvPr/>
        </p:nvSpPr>
        <p:spPr>
          <a:xfrm>
            <a:off x="825500" y="2119765"/>
            <a:ext cx="66072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विविध क्षेत्र संपर्कासाठी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व्याकरण स्पष्टीकरणासाठी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सौंदर्यात्मक व तंत्रज्ञानात्मक वापरासाठी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"/>
          <p:cNvSpPr txBox="1">
            <a:spLocks noGrp="1"/>
          </p:cNvSpPr>
          <p:nvPr>
            <p:ph type="title"/>
          </p:nvPr>
        </p:nvSpPr>
        <p:spPr>
          <a:xfrm>
            <a:off x="2268537" y="-98651"/>
            <a:ext cx="3455987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शब्दसंपदाः निवड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383" name="Google Shape;383;p5"/>
          <p:cNvSpPr txBox="1"/>
          <p:nvPr/>
        </p:nvSpPr>
        <p:spPr>
          <a:xfrm>
            <a:off x="900112" y="1301069"/>
            <a:ext cx="83535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भाषा निपुणतेच्या स्तरानुसार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लक्ष्य गटानुसार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अध्ययन ध्येय व बोलण्याच्या हेतूनुसार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पाठ्यपुस्तकानुसार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सक्रिय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निष्क्रीय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3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3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3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3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3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3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3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3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"/>
          <p:cNvSpPr txBox="1">
            <a:spLocks noGrp="1"/>
          </p:cNvSpPr>
          <p:nvPr>
            <p:ph type="title"/>
          </p:nvPr>
        </p:nvSpPr>
        <p:spPr>
          <a:xfrm>
            <a:off x="1116012" y="291873"/>
            <a:ext cx="8027987" cy="127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ts val="3600"/>
              <a:buFont typeface="Arial"/>
              <a:buNone/>
            </a:pPr>
            <a:r>
              <a:rPr lang="en-US" sz="3600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 मेंदूत एकमेकांशी कसे जोडलेले असतात?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389" name="Google Shape;389;p6"/>
          <p:cNvSpPr txBox="1">
            <a:spLocks noGrp="1"/>
          </p:cNvSpPr>
          <p:nvPr>
            <p:ph type="body" idx="1"/>
          </p:nvPr>
        </p:nvSpPr>
        <p:spPr>
          <a:xfrm>
            <a:off x="395287" y="1751012"/>
            <a:ext cx="8280400" cy="319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ro Devanagari Marathi"/>
              <a:buChar char="•"/>
            </a:pP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समन्वय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ro Devanagari Marathi"/>
              <a:buChar char="•"/>
            </a:pP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विशिष्ट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क्रम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ro Devanagari Marathi"/>
              <a:buChar char="•"/>
            </a:pP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समानार्थी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ro Devanagari Marathi"/>
              <a:buChar char="•"/>
            </a:pP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विरोधार्थी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"/>
          <p:cNvSpPr txBox="1">
            <a:spLocks noGrp="1"/>
          </p:cNvSpPr>
          <p:nvPr>
            <p:ph type="title"/>
          </p:nvPr>
        </p:nvSpPr>
        <p:spPr>
          <a:xfrm>
            <a:off x="900112" y="463550"/>
            <a:ext cx="6119812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ts val="4800"/>
              <a:buFont typeface="Arial"/>
              <a:buNone/>
            </a:pPr>
            <a:br>
              <a:rPr lang="en-US" sz="4800" i="0" u="none" dirty="0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r>
              <a:rPr lang="en-US" sz="4000" i="0" u="none" dirty="0" err="1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</a:t>
            </a:r>
            <a:r>
              <a:rPr lang="en-US" sz="4000" i="0" u="none" dirty="0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4000" i="0" u="none" dirty="0" err="1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4000" i="0" u="none" dirty="0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4000" i="0" u="none" dirty="0" err="1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संस्कृती</a:t>
            </a:r>
            <a:br>
              <a:rPr lang="en-US" sz="3600" i="0" u="none" dirty="0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395" name="Google Shape;395;p7"/>
          <p:cNvSpPr txBox="1">
            <a:spLocks noGrp="1"/>
          </p:cNvSpPr>
          <p:nvPr>
            <p:ph type="body" idx="1"/>
          </p:nvPr>
        </p:nvSpPr>
        <p:spPr>
          <a:xfrm>
            <a:off x="1133475" y="1765527"/>
            <a:ext cx="6877050" cy="469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साहचर्य कशाने प्रभावित असते ?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१. संस्कृती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२. अनुभव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३. शिक्षण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४. सवयी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</a:pPr>
            <a:r>
              <a:rPr lang="en-US" sz="2800" i="0" u="none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i="0" u="none">
              <a:solidFill>
                <a:schemeClr val="accent2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i="0" u="none">
              <a:solidFill>
                <a:schemeClr val="accent2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55600" lvl="0" indent="-1333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wentieth Century"/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"/>
          <p:cNvSpPr txBox="1">
            <a:spLocks noGrp="1"/>
          </p:cNvSpPr>
          <p:nvPr>
            <p:ph type="title"/>
          </p:nvPr>
        </p:nvSpPr>
        <p:spPr>
          <a:xfrm>
            <a:off x="1187450" y="161925"/>
            <a:ext cx="6119812" cy="6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शब्दांचे प्रभावी संप्रेषण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401" name="Google Shape;401;p8"/>
          <p:cNvSpPr txBox="1"/>
          <p:nvPr/>
        </p:nvSpPr>
        <p:spPr>
          <a:xfrm>
            <a:off x="512082" y="1061583"/>
            <a:ext cx="8353500" cy="532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उभे वर्गीकरणः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समानार्थी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विरुद्धार्थी शब्दांच्या जोड्या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वर्गसमूह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0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आडवे वर्गीकरणः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अभिव्यक्ती, म्हणी व वाक्प्रचार, वाक्य, पाठ्य, साहचार्य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शब्दार्थाशी समन्वय जोडून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शब्दांचा साहचार्ययुक्त क्रम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	मराठीत शब्दांचे सोपे स्पष्टीकरण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0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केवळ आशय नाही, तर शब्द अभिव्यक्तीचे विविध प्रकारः कुजबुजणे, गाणे, बोलावणे, अति स्पष्टपणे बोलणे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0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शब्दांचे परस्पर संबंध – बुद्धिमंथन (brain storming), (mind-map) गटचर्चा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4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4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4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4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4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4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4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"/>
                                        <p:tgtEl>
                                          <p:spTgt spid="4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"/>
                                        <p:tgtEl>
                                          <p:spTgt spid="4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"/>
                                        <p:tgtEl>
                                          <p:spTgt spid="4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9"/>
          <p:cNvSpPr txBox="1">
            <a:spLocks noGrp="1"/>
          </p:cNvSpPr>
          <p:nvPr>
            <p:ph type="title"/>
          </p:nvPr>
        </p:nvSpPr>
        <p:spPr>
          <a:xfrm>
            <a:off x="1403350" y="353333"/>
            <a:ext cx="6119812" cy="56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None/>
            </a:pPr>
            <a:r>
              <a:rPr lang="en-US" sz="3200" b="1" i="0" u="none" dirty="0" err="1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शब्दार्थासंबंधीचे</a:t>
            </a:r>
            <a:r>
              <a:rPr lang="en-US" sz="3200" b="1" i="0" u="none" dirty="0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3200" b="1" i="0" u="none" dirty="0" err="1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प्रकार</a:t>
            </a:r>
            <a:br>
              <a:rPr lang="en-US" sz="3200" b="1" i="0" u="none" dirty="0">
                <a:solidFill>
                  <a:srgbClr val="FFFFF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endParaRPr sz="4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407" name="Google Shape;407;p9"/>
          <p:cNvSpPr txBox="1"/>
          <p:nvPr/>
        </p:nvSpPr>
        <p:spPr>
          <a:xfrm>
            <a:off x="1070202" y="1294947"/>
            <a:ext cx="7391400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मूक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स्पष्टीकरण</a:t>
            </a:r>
            <a:endParaRPr sz="2400" i="0" u="sng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प्रत्यक्ष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वस्तू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–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प्रत्यक्ष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ती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वस्तू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तिच्या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समान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असणारी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वस्तू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त्या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शब्दार्थाचे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स्पष्टीकरण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करण्यास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मदत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करते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 (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कागद-पेन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/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फळ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/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तिकिट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…)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प्रतिमा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(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चित्रवर्णन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) –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चित्र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प्रतिमा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फोटो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स्लाईड्स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हे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दृक</a:t>
            </a:r>
            <a:r>
              <a:rPr lang="mr-IN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्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साहचार्य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निर्माण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करण्यास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मदत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करतात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अपेक्षित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अर्थाकडे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लक्ष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जावे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यासाठी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प्रतिमा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सामान्य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संदर्भासहित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वापरावी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शारीरिक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i="0" u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दिग्दर्शन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/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नाट्यीकरण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/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मूक</a:t>
            </a: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अभिनय</a:t>
            </a:r>
            <a:endParaRPr sz="2400" i="0" u="none" dirty="0">
              <a:solidFill>
                <a:srgbClr val="FF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 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4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4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0"/>
          <p:cNvSpPr txBox="1">
            <a:spLocks noGrp="1"/>
          </p:cNvSpPr>
          <p:nvPr>
            <p:ph type="title"/>
          </p:nvPr>
        </p:nvSpPr>
        <p:spPr>
          <a:xfrm>
            <a:off x="1512094" y="535975"/>
            <a:ext cx="6119812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None/>
            </a:pPr>
            <a:r>
              <a:rPr lang="en-US" sz="3200" b="1" i="0" u="none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शाब्दिक स्पष्टीकरण</a:t>
            </a:r>
            <a:br>
              <a:rPr lang="en-US" sz="3200" b="1" i="0" u="sng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endParaRPr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413" name="Google Shape;413;p10"/>
          <p:cNvSpPr txBox="1"/>
          <p:nvPr/>
        </p:nvSpPr>
        <p:spPr>
          <a:xfrm>
            <a:off x="785358" y="856397"/>
            <a:ext cx="77469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भाषांतर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समानार्थी शब्द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वि</a:t>
            </a:r>
            <a:r>
              <a:rPr lang="en-US" sz="240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रुद्धा</a:t>
            </a: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र्थी शब्द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वर्णन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संदर्भ : आशय स्पष्ट करणारे संदर्भ – संदर्भाने प्रसंग स्पष्ट झाल्यामुळे अर्थही स्पष्ट होतो.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उदाहरणाने स्पष्टीकरण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प्रत्यक्ष कृती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व्याख्या : अज्ञात शब्दाचा अर्थ ज्ञात शब्दांच्या मदतीने स्पष्ट करणे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"/>
          <p:cNvSpPr txBox="1"/>
          <p:nvPr/>
        </p:nvSpPr>
        <p:spPr>
          <a:xfrm>
            <a:off x="671512" y="1228418"/>
            <a:ext cx="81027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वाक्याचे उदाहरणासहित स्पष्टीकरण – एका शब्दाचे अनेक अर्थ स्पष्ट करणे. 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उदा. शिरा - इमारतीमध्ये उजव्या बाजूने शिरा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       मला शिरा आवडतो</a:t>
            </a:r>
            <a:b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क्रम – क्रमाने येणारे शब्द क्रमपद्धतीने शिकवावे. उदा. – महिन्यांची नावे, ऋतू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en-US" sz="24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शब्द-समूह – एकाच मूळ शब्दापासून तयार होणारे शब्दसमूह उदा. – शिकणे, शिकविणे – लिहून घेणे, लिहून होणे, लिहून संपवणे.</a:t>
            </a:r>
            <a:endParaRPr sz="12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"/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"/>
          <p:cNvSpPr txBox="1">
            <a:spLocks noGrp="1"/>
          </p:cNvSpPr>
          <p:nvPr>
            <p:ph type="title"/>
          </p:nvPr>
        </p:nvSpPr>
        <p:spPr>
          <a:xfrm>
            <a:off x="1258887" y="339498"/>
            <a:ext cx="6119812" cy="6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lang="en-US" sz="3200" i="0" u="none">
                <a:solidFill>
                  <a:schemeClr val="accent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शब्दांचे प्रभावी संप्रेषण : उद्दिष्ट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424" name="Google Shape;424;p12"/>
          <p:cNvSpPr txBox="1"/>
          <p:nvPr/>
        </p:nvSpPr>
        <p:spPr>
          <a:xfrm>
            <a:off x="323850" y="1765526"/>
            <a:ext cx="8424862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संवेदनांचा संबंध :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एखादा शब्द विविध मार्गाने लिहितांना, वाचतांना, बोलतांना, बघतांना, हाताळतांना तसेच ऐकतांना संवेदना जितक्या जागृत होतात तितका तो शब्द लक्षात राहतो.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3"/>
          <p:cNvSpPr txBox="1">
            <a:spLocks noGrp="1"/>
          </p:cNvSpPr>
          <p:nvPr>
            <p:ph type="title"/>
          </p:nvPr>
        </p:nvSpPr>
        <p:spPr>
          <a:xfrm>
            <a:off x="1155700" y="260350"/>
            <a:ext cx="6119812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D7EC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98D7EC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 शिकण्यासाठी तंत्रज्ञान</a:t>
            </a:r>
            <a:endParaRPr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430" name="Google Shape;430;p13"/>
          <p:cNvSpPr txBox="1"/>
          <p:nvPr/>
        </p:nvSpPr>
        <p:spPr>
          <a:xfrm>
            <a:off x="1285799" y="793750"/>
            <a:ext cx="7063543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वाक्ये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कार्डवर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लिह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िणे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लिहायला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विविध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रंग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वापर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तत्सम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एकत्र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लिह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िणे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lvl="0" indent="-152400">
              <a:lnSpc>
                <a:spcPct val="150000"/>
              </a:lnSpc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शिकताना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जोरात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उच्चार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</a:t>
            </a:r>
            <a:r>
              <a:rPr lang="mr-IN" sz="20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लिहून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mr-IN" sz="20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काढणे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शब्दांची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कल्पना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चित्र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काढ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गती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विषयाप्रमाणे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क्रमवारी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लाव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नवीन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गोष्ट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शोध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यमक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mr-IN" sz="20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जुळवणे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आपला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स्वत:चा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शब्दकोश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तयार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</a:t>
            </a:r>
            <a:r>
              <a:rPr lang="mr-IN" sz="20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शब्दकोश</a:t>
            </a: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000" i="0" u="none" dirty="0" err="1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वापर</a:t>
            </a:r>
            <a:r>
              <a:rPr lang="mr-IN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णे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ro Devanagari Marathi"/>
              <a:buChar char="•"/>
            </a:pPr>
            <a:r>
              <a:rPr lang="en-US" sz="2000" i="0" u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Mind Map</a:t>
            </a:r>
            <a:endParaRPr sz="12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4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4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stervorlage f%C3%BCr PowerPoint-Pr%C3%A4sentationen">
  <a:themeElements>
    <a:clrScheme name="Goethe 2010-12-21">
      <a:dk1>
        <a:srgbClr val="000000"/>
      </a:dk1>
      <a:lt1>
        <a:srgbClr val="FFFFFF"/>
      </a:lt1>
      <a:dk2>
        <a:srgbClr val="502300"/>
      </a:dk2>
      <a:lt2>
        <a:srgbClr val="C8B987"/>
      </a:lt2>
      <a:accent1>
        <a:srgbClr val="A0C814"/>
      </a:accent1>
      <a:accent2>
        <a:srgbClr val="374105"/>
      </a:accent2>
      <a:accent3>
        <a:srgbClr val="59004A"/>
      </a:accent3>
      <a:accent4>
        <a:srgbClr val="5AC8F5"/>
      </a:accent4>
      <a:accent5>
        <a:srgbClr val="003969"/>
      </a:accent5>
      <a:accent6>
        <a:srgbClr val="EB64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Mastervorlage f%C3%BCr PowerPoint-Pr%C3%A4sentationen">
  <a:themeElements>
    <a:clrScheme name="Goethe 2010-12-21">
      <a:dk1>
        <a:srgbClr val="000000"/>
      </a:dk1>
      <a:lt1>
        <a:srgbClr val="FFFFFF"/>
      </a:lt1>
      <a:dk2>
        <a:srgbClr val="502300"/>
      </a:dk2>
      <a:lt2>
        <a:srgbClr val="C8B987"/>
      </a:lt2>
      <a:accent1>
        <a:srgbClr val="A0C814"/>
      </a:accent1>
      <a:accent2>
        <a:srgbClr val="374105"/>
      </a:accent2>
      <a:accent3>
        <a:srgbClr val="59004A"/>
      </a:accent3>
      <a:accent4>
        <a:srgbClr val="5AC8F5"/>
      </a:accent4>
      <a:accent5>
        <a:srgbClr val="003969"/>
      </a:accent5>
      <a:accent6>
        <a:srgbClr val="EB64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Mastervorlage f%C3%BCr PowerPoint-Pr%C3%A4sentationen">
  <a:themeElements>
    <a:clrScheme name="Goethe 2010-12-21">
      <a:dk1>
        <a:srgbClr val="000000"/>
      </a:dk1>
      <a:lt1>
        <a:srgbClr val="FFFFFF"/>
      </a:lt1>
      <a:dk2>
        <a:srgbClr val="502300"/>
      </a:dk2>
      <a:lt2>
        <a:srgbClr val="C8B987"/>
      </a:lt2>
      <a:accent1>
        <a:srgbClr val="A0C814"/>
      </a:accent1>
      <a:accent2>
        <a:srgbClr val="374105"/>
      </a:accent2>
      <a:accent3>
        <a:srgbClr val="59004A"/>
      </a:accent3>
      <a:accent4>
        <a:srgbClr val="5AC8F5"/>
      </a:accent4>
      <a:accent5>
        <a:srgbClr val="003969"/>
      </a:accent5>
      <a:accent6>
        <a:srgbClr val="EB64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Circuit">
  <a:themeElements>
    <a:clrScheme name="Circuit">
      <a:dk1>
        <a:srgbClr val="000000"/>
      </a:dk1>
      <a:lt1>
        <a:srgbClr val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On-screen Show (4:3)</PresentationFormat>
  <Paragraphs>108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Twentieth Century</vt:lpstr>
      <vt:lpstr>Arial</vt:lpstr>
      <vt:lpstr>Tiro Devanagari Marathi</vt:lpstr>
      <vt:lpstr>Verdana</vt:lpstr>
      <vt:lpstr>Shobhika Regular</vt:lpstr>
      <vt:lpstr>4_Circuit</vt:lpstr>
      <vt:lpstr>5_Circuit</vt:lpstr>
      <vt:lpstr>6_Circuit</vt:lpstr>
      <vt:lpstr>7_Circuit</vt:lpstr>
      <vt:lpstr>Mastervorlage f%C3%BCr PowerPoint-Pr%C3%A4sentationen</vt:lpstr>
      <vt:lpstr>Circuit</vt:lpstr>
      <vt:lpstr>1_Mastervorlage f%C3%BCr PowerPoint-Pr%C3%A4sentationen</vt:lpstr>
      <vt:lpstr>2_Mastervorlage f%C3%BCr PowerPoint-Pr%C3%A4sentationen</vt:lpstr>
      <vt:lpstr>1_Circuit</vt:lpstr>
      <vt:lpstr>2_Circuit</vt:lpstr>
      <vt:lpstr>3_Circuit</vt:lpstr>
      <vt:lpstr> </vt:lpstr>
      <vt:lpstr>  थोडक्यात...</vt:lpstr>
      <vt:lpstr>शब्दसंपदा म्हणजे काय?  </vt:lpstr>
      <vt:lpstr>शब्दसंपदाः तीन प्रकार</vt:lpstr>
      <vt:lpstr>शब्दसंपदाः निवड</vt:lpstr>
      <vt:lpstr>शब्द मेंदूत एकमेकांशी कसे जोडलेले असतात?</vt:lpstr>
      <vt:lpstr> शब्दसंपदा आणि संस्कृती </vt:lpstr>
      <vt:lpstr>शब्दांचे प्रभावी संप्रेषण</vt:lpstr>
      <vt:lpstr>शब्दार्थासंबंधीचे प्रकार </vt:lpstr>
      <vt:lpstr>शाब्दिक स्पष्टीकरण </vt:lpstr>
      <vt:lpstr>PowerPoint Presentation</vt:lpstr>
      <vt:lpstr>शब्दांचे प्रभावी संप्रेषण : उद्दिष्ट</vt:lpstr>
      <vt:lpstr>शब्द शिकण्यासाठी तंत्रज्ञान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PUNAdmin</dc:creator>
  <cp:lastModifiedBy>Sonalee Gujar</cp:lastModifiedBy>
  <cp:revision>1</cp:revision>
  <dcterms:created xsi:type="dcterms:W3CDTF">2012-10-09T08:44:53Z</dcterms:created>
  <dcterms:modified xsi:type="dcterms:W3CDTF">2022-12-29T18:38:14Z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0x0101002BE04EC5AF7EDF46B7B5A692ED29BB0D</vt:lpwstr>
  </property>
  <property fmtid="{D5CDD505-2E9C-101B-9397-08002B2CF9AE}" pid="3" name="Order">
    <vt:r8>800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PublishingExpirationDate">
    <vt:lpwstr/>
  </property>
  <property fmtid="{D5CDD505-2E9C-101B-9397-08002B2CF9AE}" pid="9" name="PublishingStartDate">
    <vt:lpwstr/>
  </property>
  <property fmtid="{D5CDD505-2E9C-101B-9397-08002B2CF9AE}" pid="10" name="Gruppe">
    <vt:lpwstr>Powerpoint-Vorlagen</vt:lpwstr>
  </property>
  <property fmtid="{D5CDD505-2E9C-101B-9397-08002B2CF9AE}" pid="11" name="Beschreibung">
    <vt:lpwstr>Zur Erstellung einer Powerpoint Präsentation</vt:lpwstr>
  </property>
  <property fmtid="{D5CDD505-2E9C-101B-9397-08002B2CF9AE}" pid="12" name="Sortierung">
    <vt:lpwstr/>
  </property>
</Properties>
</file>