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8" r:id="rId3"/>
    <p:sldMasterId id="2147483660" r:id="rId4"/>
    <p:sldMasterId id="2147483662" r:id="rId5"/>
  </p:sldMasterIdLst>
  <p:notesMasterIdLst>
    <p:notesMasterId r:id="rId30"/>
  </p:notesMasterIdLst>
  <p:sldIdLst>
    <p:sldId id="256" r:id="rId6"/>
    <p:sldId id="257" r:id="rId7"/>
    <p:sldId id="258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6858000" cy="9144000"/>
  <p:embeddedFontLst>
    <p:embeddedFont>
      <p:font typeface="Libre Baskerville" panose="02000000000000000000" pitchFamily="2" charset="0"/>
      <p:regular r:id="rId31"/>
      <p:bold r:id="rId32"/>
      <p:italic r:id="rId33"/>
    </p:embeddedFont>
    <p:embeddedFont>
      <p:font typeface="Libre Franklin" pitchFamily="2" charset="0"/>
      <p:regular r:id="rId34"/>
      <p:bold r:id="rId35"/>
      <p:italic r:id="rId36"/>
      <p:boldItalic r:id="rId37"/>
    </p:embeddedFont>
    <p:embeddedFont>
      <p:font typeface="Shobhika Regular" panose="020B0000000000000000" pitchFamily="34" charset="0"/>
      <p:regular r:id="rId38"/>
    </p:embeddedFont>
    <p:embeddedFont>
      <p:font typeface="Tiro Devanagari Marathi" panose="020B0604020202020204" charset="0"/>
      <p:regular r:id="rId39"/>
      <p: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RAXZL5AwnF1upKSksZlZLm6Dt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75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5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9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>
            <a:spLocks noGrp="1"/>
          </p:cNvSpPr>
          <p:nvPr>
            <p:ph type="title"/>
          </p:nvPr>
        </p:nvSpPr>
        <p:spPr>
          <a:xfrm rot="5400000">
            <a:off x="4709478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1"/>
          </p:nvPr>
        </p:nvSpPr>
        <p:spPr>
          <a:xfrm rot="5400000">
            <a:off x="7699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body" idx="1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75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5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5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5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5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2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75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5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5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5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5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3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body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4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5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body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7"/>
          <p:cNvSpPr txBox="1"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7"/>
          <p:cNvSpPr txBox="1"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75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75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75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5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5"/>
              </a:spcBef>
              <a:spcAft>
                <a:spcPts val="0"/>
              </a:spcAft>
              <a:buSzPts val="1400"/>
              <a:buFont typeface="Libre Baskerville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37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ft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7"/>
          <p:cNvSpPr>
            <a:spLocks noGrp="1"/>
          </p:cNvSpPr>
          <p:nvPr>
            <p:ph type="sldNum" idx="12"/>
          </p:nvPr>
        </p:nvSpPr>
        <p:spPr>
          <a:xfrm>
            <a:off x="146050" y="6208712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9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9"/>
          <p:cNvSpPr txBox="1">
            <a:spLocks noGrp="1"/>
          </p:cNvSpPr>
          <p:nvPr>
            <p:ph type="body" idx="1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75"/>
              </a:spcBef>
              <a:spcAft>
                <a:spcPts val="0"/>
              </a:spcAft>
              <a:buSzPts val="1530"/>
              <a:buNone/>
              <a:defRPr sz="1800"/>
            </a:lvl1pPr>
            <a:lvl2pPr marL="914400" lvl="1" indent="-228600" algn="l">
              <a:spcBef>
                <a:spcPts val="375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375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spcBef>
                <a:spcPts val="375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375"/>
              </a:spcBef>
              <a:spcAft>
                <a:spcPts val="0"/>
              </a:spcAft>
              <a:buSzPts val="900"/>
              <a:buFont typeface="Libre Baskerville"/>
              <a:buNone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39"/>
          <p:cNvSpPr txBox="1">
            <a:spLocks noGrp="1"/>
          </p:cNvSpPr>
          <p:nvPr>
            <p:ph type="body" idx="2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9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9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9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1"/>
          <p:cNvSpPr txBox="1"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Franklin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1"/>
          <p:cNvSpPr txBox="1">
            <a:spLocks noGrp="1"/>
          </p:cNvSpPr>
          <p:nvPr>
            <p:ph type="body" idx="1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75"/>
              </a:spcBef>
              <a:spcAft>
                <a:spcPts val="0"/>
              </a:spcAft>
              <a:buSzPts val="1360"/>
              <a:buFont typeface="Libre Baskerville"/>
              <a:buNone/>
              <a:defRPr sz="1600"/>
            </a:lvl1pPr>
            <a:lvl2pPr marL="914400" lvl="1" indent="-293369" algn="l">
              <a:spcBef>
                <a:spcPts val="375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82575" algn="l">
              <a:spcBef>
                <a:spcPts val="375"/>
              </a:spcBef>
              <a:spcAft>
                <a:spcPts val="0"/>
              </a:spcAft>
              <a:buSzPts val="850"/>
              <a:buChar char="⚫"/>
              <a:defRPr sz="1000"/>
            </a:lvl3pPr>
            <a:lvl4pPr marL="1828800" lvl="3" indent="-274319" algn="l">
              <a:spcBef>
                <a:spcPts val="375"/>
              </a:spcBef>
              <a:spcAft>
                <a:spcPts val="0"/>
              </a:spcAft>
              <a:buSzPts val="720"/>
              <a:buChar char="⚫"/>
              <a:defRPr sz="900"/>
            </a:lvl4pPr>
            <a:lvl5pPr marL="2286000" lvl="4" indent="-285750" algn="l">
              <a:spcBef>
                <a:spcPts val="375"/>
              </a:spcBef>
              <a:spcAft>
                <a:spcPts val="0"/>
              </a:spcAft>
              <a:buSzPts val="900"/>
              <a:buFont typeface="Libre Baskerville"/>
              <a:buChar char="o"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41"/>
          <p:cNvSpPr>
            <a:spLocks noGrp="1"/>
          </p:cNvSpPr>
          <p:nvPr>
            <p:ph type="pic" idx="2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41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1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1"/>
          <p:cNvSpPr>
            <a:spLocks noGrp="1"/>
          </p:cNvSpPr>
          <p:nvPr>
            <p:ph type="sldNum" idx="12"/>
          </p:nvPr>
        </p:nvSpPr>
        <p:spPr>
          <a:xfrm>
            <a:off x="146050" y="6208712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26"/>
          <p:cNvSpPr/>
          <p:nvPr/>
        </p:nvSpPr>
        <p:spPr>
          <a:xfrm>
            <a:off x="65087" y="69850"/>
            <a:ext cx="9013825" cy="6691312"/>
          </a:xfrm>
          <a:prstGeom prst="roundRect">
            <a:avLst>
              <a:gd name="adj" fmla="val 1065"/>
            </a:avLst>
          </a:prstGeom>
          <a:blipFill rotWithShape="1">
            <a:blip r:embed="rId3">
              <a:alphaModFix/>
            </a:blip>
            <a:stretch>
              <a:fillRect/>
            </a:stretch>
          </a:blipFill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26"/>
          <p:cNvSpPr txBox="1"/>
          <p:nvPr/>
        </p:nvSpPr>
        <p:spPr>
          <a:xfrm>
            <a:off x="63500" y="1449387"/>
            <a:ext cx="9020175" cy="1527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26"/>
          <p:cNvSpPr txBox="1"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rgbClr val="B6BD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6"/>
          <p:cNvSpPr txBox="1"/>
          <p:nvPr/>
        </p:nvSpPr>
        <p:spPr>
          <a:xfrm>
            <a:off x="63500" y="2976562"/>
            <a:ext cx="9020175" cy="111125"/>
          </a:xfrm>
          <a:prstGeom prst="rect">
            <a:avLst/>
          </a:prstGeom>
          <a:solidFill>
            <a:srgbClr val="63891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6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5"/>
              </a:spcBef>
              <a:spcAft>
                <a:spcPts val="0"/>
              </a:spcAft>
              <a:buClr>
                <a:srgbClr val="B6BDD6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B5BCD6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BB1B1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6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1065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8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5"/>
              </a:spcBef>
              <a:spcAft>
                <a:spcPts val="0"/>
              </a:spcAft>
              <a:buClr>
                <a:srgbClr val="B6BDD6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B5BCD6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BB1B1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28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6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rotWithShape="1">
            <a:blip r:embed="rId3">
              <a:alphaModFix/>
            </a:blip>
            <a:stretch>
              <a:fillRect/>
            </a:stretch>
          </a:blip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6" name="Google Shape;76;p36"/>
          <p:cNvSpPr txBox="1"/>
          <p:nvPr/>
        </p:nvSpPr>
        <p:spPr>
          <a:xfrm rot="10800000" flipH="1">
            <a:off x="69850" y="2376487"/>
            <a:ext cx="901382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6"/>
          <p:cNvSpPr txBox="1"/>
          <p:nvPr/>
        </p:nvSpPr>
        <p:spPr>
          <a:xfrm>
            <a:off x="69850" y="2341562"/>
            <a:ext cx="9013825" cy="46037"/>
          </a:xfrm>
          <a:prstGeom prst="rect">
            <a:avLst/>
          </a:prstGeom>
          <a:solidFill>
            <a:srgbClr val="B6BD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6"/>
          <p:cNvSpPr txBox="1"/>
          <p:nvPr/>
        </p:nvSpPr>
        <p:spPr>
          <a:xfrm>
            <a:off x="68262" y="2468562"/>
            <a:ext cx="9015412" cy="46037"/>
          </a:xfrm>
          <a:prstGeom prst="rect">
            <a:avLst/>
          </a:prstGeom>
          <a:solidFill>
            <a:srgbClr val="63891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5"/>
              </a:spcBef>
              <a:spcAft>
                <a:spcPts val="0"/>
              </a:spcAft>
              <a:buClr>
                <a:srgbClr val="B6BDD6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B5BCD6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BB1B1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36"/>
          <p:cNvSpPr>
            <a:spLocks noGrp="1"/>
          </p:cNvSpPr>
          <p:nvPr>
            <p:ph type="sldNum" idx="12"/>
          </p:nvPr>
        </p:nvSpPr>
        <p:spPr>
          <a:xfrm>
            <a:off x="146050" y="6208712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8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1065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8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1065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8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6" name="Google Shape;96;p38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5"/>
              </a:spcBef>
              <a:spcAft>
                <a:spcPts val="0"/>
              </a:spcAft>
              <a:buClr>
                <a:srgbClr val="B6BDD6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B5BCD6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BB1B1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97" name="Google Shape;97;p38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38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Google Shape;99;p38"/>
          <p:cNvSpPr>
            <a:spLocks noGrp="1"/>
          </p:cNvSpPr>
          <p:nvPr>
            <p:ph type="sldNum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0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0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1065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0"/>
          <p:cNvSpPr txBox="1"/>
          <p:nvPr/>
        </p:nvSpPr>
        <p:spPr>
          <a:xfrm rot="10800000" flipH="1">
            <a:off x="68262" y="4683125"/>
            <a:ext cx="900747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0"/>
          <p:cNvSpPr txBox="1"/>
          <p:nvPr/>
        </p:nvSpPr>
        <p:spPr>
          <a:xfrm>
            <a:off x="68262" y="4649787"/>
            <a:ext cx="9007475" cy="46037"/>
          </a:xfrm>
          <a:prstGeom prst="rect">
            <a:avLst/>
          </a:prstGeom>
          <a:solidFill>
            <a:srgbClr val="B6BD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0"/>
          <p:cNvSpPr txBox="1"/>
          <p:nvPr/>
        </p:nvSpPr>
        <p:spPr>
          <a:xfrm>
            <a:off x="68262" y="4773612"/>
            <a:ext cx="9007475" cy="47625"/>
          </a:xfrm>
          <a:prstGeom prst="rect">
            <a:avLst/>
          </a:prstGeom>
          <a:solidFill>
            <a:srgbClr val="63891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0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14" name="Google Shape;114;p40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5"/>
              </a:spcBef>
              <a:spcAft>
                <a:spcPts val="0"/>
              </a:spcAft>
              <a:buClr>
                <a:srgbClr val="B6BDD6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5"/>
              </a:spcBef>
              <a:spcAft>
                <a:spcPts val="0"/>
              </a:spcAft>
              <a:buClr>
                <a:srgbClr val="E68422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B5BCD6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BB1B1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15" name="Google Shape;115;p40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40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40"/>
          <p:cNvSpPr>
            <a:spLocks noGrp="1"/>
          </p:cNvSpPr>
          <p:nvPr>
            <p:ph type="sldNum" idx="12"/>
          </p:nvPr>
        </p:nvSpPr>
        <p:spPr>
          <a:xfrm>
            <a:off x="146050" y="6208712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Franklin"/>
              <a:buNone/>
              <a:defRPr sz="1400" b="0" i="0" u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19.x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"/>
          <p:cNvSpPr txBox="1"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 sz="2600">
              <a:solidFill>
                <a:schemeClr val="dk2"/>
              </a:solidFill>
            </a:endParaRPr>
          </a:p>
        </p:txBody>
      </p:sp>
      <p:sp>
        <p:nvSpPr>
          <p:cNvPr id="130" name="Google Shape;130;p1"/>
          <p:cNvSpPr txBox="1">
            <a:spLocks noGrp="1"/>
          </p:cNvSpPr>
          <p:nvPr>
            <p:ph type="ctrTitle"/>
          </p:nvPr>
        </p:nvSpPr>
        <p:spPr>
          <a:xfrm>
            <a:off x="457200" y="1506537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FFFFFF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भाषा अध्यापनातील पद्धती 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957717" y="3619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शिकविण्याची कला - (Didactics )</a:t>
            </a: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36" name="Google Shape;136;p2"/>
          <p:cNvSpPr txBox="1">
            <a:spLocks noGrp="1"/>
          </p:cNvSpPr>
          <p:nvPr>
            <p:ph type="body" idx="1"/>
          </p:nvPr>
        </p:nvSpPr>
        <p:spPr>
          <a:xfrm>
            <a:off x="220323" y="1328057"/>
            <a:ext cx="8703354" cy="349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50000"/>
              </a:lnSpc>
              <a:spcBef>
                <a:spcPts val="0"/>
              </a:spcBef>
              <a:buSzPts val="2210"/>
            </a:pP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अध्यापन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शिकविण्याच्या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सर्व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अंगांचा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परिपूर्ण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विचार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शिक्षणाचे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उद्दिष्ट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(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अध्ययनसामग्री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)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शिकणाऱ्यांना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प्रेरणा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शिकविण्याच्या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विविध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पद्धतींचा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उपयोग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विषय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साहित्यप्रकार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व्याकरण</a:t>
            </a:r>
            <a:r>
              <a:rPr lang="en-US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माध्यमे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अशा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अनेक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अंगांचा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strike="noStrike" cap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विचार</a:t>
            </a:r>
            <a: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</a:t>
            </a:r>
            <a:br>
              <a:rPr lang="en-US" sz="260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914400" y="33949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b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</a:br>
            <a:r>
              <a:rPr lang="en-US" sz="32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अध्यापन पद्धती = शिक्षणविषयक सर्व अंगांचा विचार करणारी संकल्पना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685800" y="1892300"/>
            <a:ext cx="7772400" cy="255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अध्यापन पद्धतीच्या निवडीचे निकष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कोणती शिक्षण सामग्री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कोणत्या लक्ष्य गटासाठी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कोणत्या उद्देशाने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कोणते मार्ग वापरून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1164772" y="53884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महत्त्वाच्या</a:t>
            </a: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संकल्पना</a:t>
            </a:r>
            <a:b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</a:b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48" name="Google Shape;148;p4"/>
          <p:cNvSpPr txBox="1">
            <a:spLocks noGrp="1"/>
          </p:cNvSpPr>
          <p:nvPr>
            <p:ph type="body" idx="1"/>
          </p:nvPr>
        </p:nvSpPr>
        <p:spPr>
          <a:xfrm>
            <a:off x="914400" y="1513114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लक्ष्यगट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उद्देश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सामग्री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पद्धती, सरावाचे प्रकार, माध्यमे, विद्यार्थी आणि शिक्षक यांच्या वर्गातील क्रिया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539750" y="209323"/>
            <a:ext cx="8147050" cy="8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परकीय भाषा अध्यापनातील महत्त्वाच्या पद्धती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60" name="Google Shape;160;p6"/>
          <p:cNvSpPr txBox="1">
            <a:spLocks noGrp="1"/>
          </p:cNvSpPr>
          <p:nvPr>
            <p:ph type="body" idx="1"/>
          </p:nvPr>
        </p:nvSpPr>
        <p:spPr>
          <a:xfrm>
            <a:off x="914400" y="1578201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व्याकरण+अनुवाद पद्धत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514350" marR="0" lvl="0" indent="-37401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प्रत्यक्ष पद्धत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514350" marR="0" lvl="0" indent="-37401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दृक्‌श्राव्य पद्धत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514350" marR="0" lvl="0" indent="-37401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संवादात्मक पद्धत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>
            <a:spLocks noGrp="1"/>
          </p:cNvSpPr>
          <p:nvPr>
            <p:ph type="title"/>
          </p:nvPr>
        </p:nvSpPr>
        <p:spPr>
          <a:xfrm>
            <a:off x="250825" y="144235"/>
            <a:ext cx="88931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व्याकरण-अनुवाद पद्धत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66" name="Google Shape;166;p7"/>
          <p:cNvSpPr txBox="1">
            <a:spLocks noGrp="1"/>
          </p:cNvSpPr>
          <p:nvPr>
            <p:ph type="body" idx="1"/>
          </p:nvPr>
        </p:nvSpPr>
        <p:spPr>
          <a:xfrm>
            <a:off x="323850" y="1513115"/>
            <a:ext cx="836295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शिक्षणाचे उद्दिष्ट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या पध्दतीचे उद्दिष्ट व्याकरणाचे शिक्षण हेच होते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“जो व्याकरण आत्मसात करतो तोच परकीय भाषा योग्य प्रकारे जाणतो”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“जो बरोबर/योग्य अनुवाद करू शकतो त्याचेच परकीय भाषेवर प्रभुत्व असते” 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79387" y="274637"/>
            <a:ext cx="8964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b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</a:b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व्याकरण-अनुवाद</a:t>
            </a: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पद्धत</a:t>
            </a: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(</a:t>
            </a: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मागील</a:t>
            </a: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पानावरून</a:t>
            </a:r>
            <a:r>
              <a:rPr lang="en-US" sz="32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) 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72" name="Google Shape;172;p8"/>
          <p:cNvSpPr txBox="1">
            <a:spLocks noGrp="1"/>
          </p:cNvSpPr>
          <p:nvPr>
            <p:ph type="body" idx="1"/>
          </p:nvPr>
        </p:nvSpPr>
        <p:spPr>
          <a:xfrm>
            <a:off x="323850" y="1513114"/>
            <a:ext cx="864076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•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वैशिष्ट्ये :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-व्याकरणाचे नियम आणि शब्दसमूह मुखोद्गत केले जातात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सामान्यतः धडा असा दिसतो :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   प्रथम व्याकरणाची ओळख 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---&gt; सरावाचे वेळी व्याकरण वापरासाठी वाक्यरचनेचा सराव 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---&gt; नंतर वाचण्याचा सराव 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---&gt; लिखाण 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---&gt; अनुवाद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शिक्षक मध्यवर्ती भूमिकेत (सर्वज्ञ आणि अधिकारी)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मातृभाषेच्या माध्यमातून लक्ष्य भाषेचे अध्यापन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43510" algn="l" rtl="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>
            <a:spLocks noGrp="1"/>
          </p:cNvSpPr>
          <p:nvPr>
            <p:ph type="title"/>
          </p:nvPr>
        </p:nvSpPr>
        <p:spPr>
          <a:xfrm>
            <a:off x="914400" y="14423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स्वाध्यायाचे विशेष प्रकार –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78" name="Google Shape;178;p9"/>
          <p:cNvSpPr txBox="1">
            <a:spLocks noGrp="1"/>
          </p:cNvSpPr>
          <p:nvPr>
            <p:ph type="body" idx="1"/>
          </p:nvPr>
        </p:nvSpPr>
        <p:spPr>
          <a:xfrm>
            <a:off x="914400" y="1513114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नियमानुसार वाक्यरचना तयार करा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शब्द, एका वाक्याचा आणि पाठ्यांशाचा</a:t>
            </a:r>
            <a:r>
              <a:rPr lang="en-US" sz="2600" i="0" u="none">
                <a:solidFill>
                  <a:srgbClr val="FF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अनुवाद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लिखित साहित्याचा अभ्यास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प्रश्नोत्तर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गाळलेल्या जागा भरा </a:t>
            </a: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निबंधलेखन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914400" y="12359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आक्षेप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84" name="Google Shape;184;p10"/>
          <p:cNvSpPr txBox="1">
            <a:spLocks noGrp="1"/>
          </p:cNvSpPr>
          <p:nvPr>
            <p:ph type="body" idx="1"/>
          </p:nvPr>
        </p:nvSpPr>
        <p:spPr>
          <a:xfrm>
            <a:off x="323850" y="1765526"/>
            <a:ext cx="8569325" cy="309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व्याकरणाचे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ज्ञान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म्हणजेच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भाषेचे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ज्ञान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असा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समज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शिकवताना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फक्त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लिखित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भाषेचा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वापर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बोलण्यापेक्षा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लेखनावर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-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भाषेचा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उपयोग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फक्त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लिहिण्यासाठी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बरोबर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वाक्यांचा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केवळ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नियमांनुसार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परंतु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संदर्भाशिवाय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वापर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पाठांतरावर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अवाजवी</a:t>
            </a:r>
            <a:r>
              <a:rPr lang="en-US" sz="24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4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भर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2192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endParaRPr sz="2800" i="0" u="none" dirty="0">
              <a:solidFill>
                <a:srgbClr val="FF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21920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endParaRPr sz="2800" i="0" u="none" dirty="0">
              <a:solidFill>
                <a:srgbClr val="FF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 txBox="1">
            <a:spLocks noGrp="1"/>
          </p:cNvSpPr>
          <p:nvPr>
            <p:ph type="title"/>
          </p:nvPr>
        </p:nvSpPr>
        <p:spPr>
          <a:xfrm>
            <a:off x="914400" y="7892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प्रत्यक्ष पद्धत - उद्दिष्ट 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190" name="Google Shape;190;p11"/>
          <p:cNvSpPr txBox="1">
            <a:spLocks noGrp="1"/>
          </p:cNvSpPr>
          <p:nvPr>
            <p:ph type="body" idx="1"/>
          </p:nvPr>
        </p:nvSpPr>
        <p:spPr>
          <a:xfrm>
            <a:off x="426244" y="1439636"/>
            <a:ext cx="829151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व्याकरणाच्या जागी भाषेचे प्रत्यक्ष उपयोजन</a:t>
            </a:r>
            <a:endParaRPr sz="2200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मौखिक, बोलीभाषा यांना महत्त्व</a:t>
            </a:r>
            <a:endParaRPr sz="2200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शिक्षणाचे माध्यम : लक्ष्यभाषा- एक भाषिक शिक्षण </a:t>
            </a:r>
            <a:endParaRPr sz="2200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भाषासंरचना शिकविण्याचे साधन : सराव (pattern drills)</a:t>
            </a:r>
            <a:endParaRPr sz="2200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 अध्ययनाचे प्राथमिक साधन : लिखित व श्राव्य पाठ्यवस्तु (मुख्यतः दैनंदिन भाषा)</a:t>
            </a:r>
            <a:endParaRPr sz="2200" i="0" u="none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अवगामी पद्धती ((inductive ) : उदाहरणापासून नियमाकडे</a:t>
            </a:r>
            <a:endParaRPr sz="2200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200" i="0" u="none">
                <a:solidFill>
                  <a:schemeClr val="tx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 कौशल्य : संभाषण</a:t>
            </a:r>
            <a:endParaRPr sz="2200" i="0" u="none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200" i="0" u="none">
              <a:solidFill>
                <a:schemeClr val="tx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>
            <a:spLocks noGrp="1"/>
          </p:cNvSpPr>
          <p:nvPr>
            <p:ph type="title"/>
          </p:nvPr>
        </p:nvSpPr>
        <p:spPr>
          <a:xfrm>
            <a:off x="914400" y="144236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वैशिष्ट्ये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96" name="Google Shape;196;p12"/>
          <p:cNvSpPr txBox="1">
            <a:spLocks noGrp="1"/>
          </p:cNvSpPr>
          <p:nvPr>
            <p:ph type="body" idx="1"/>
          </p:nvPr>
        </p:nvSpPr>
        <p:spPr>
          <a:xfrm>
            <a:off x="914400" y="1287236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विद्यार्थी लवकर व सहज लक्ष्यभाषा बोलू लागतात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दैनंदिन-व्यावहारिक भाषेचा वापर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दैनंदिन-व्यावहारिक भाषेचा भरपूर सराव व भाषा संरचना आत्मसात करणे शक्य होते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नवीन भाषेची भीती व संकोच नाहीसा होतो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व्याख्यानाच्या भाषेचे माध्यम लक्ष्यभाषा - शिकणे सहज व सोपे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सहज बोलण्यामुळे विद्यार्थ्यांचा आत्मविश्वास वाढतो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"/>
          <p:cNvSpPr txBox="1">
            <a:spLocks noGrp="1"/>
          </p:cNvSpPr>
          <p:nvPr>
            <p:ph type="title"/>
          </p:nvPr>
        </p:nvSpPr>
        <p:spPr>
          <a:xfrm>
            <a:off x="914400" y="2095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स्वाध्यायाचे</a:t>
            </a:r>
            <a:r>
              <a:rPr lang="en-US" sz="4000" i="0" u="none" dirty="0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400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विशेष</a:t>
            </a:r>
            <a:r>
              <a:rPr lang="en-US" sz="4000" i="0" u="none" dirty="0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400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प्रकार</a:t>
            </a:r>
            <a:r>
              <a:rPr lang="en-US" sz="4000" i="0" u="none" dirty="0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202" name="Google Shape;202;p13"/>
          <p:cNvSpPr txBox="1">
            <a:spLocks noGrp="1"/>
          </p:cNvSpPr>
          <p:nvPr>
            <p:ph type="body" idx="1"/>
          </p:nvPr>
        </p:nvSpPr>
        <p:spPr>
          <a:xfrm>
            <a:off x="914400" y="1513114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Tiro Devanagari Marathi"/>
              <a:buChar char="⚫"/>
            </a:pP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श्राव्य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Tiro Devanagari Marathi"/>
              <a:buChar char="⚫"/>
            </a:pP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अनुकरण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Tiro Devanagari Marathi"/>
              <a:buChar char="⚫"/>
            </a:pP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पुनरावृत्ती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Tiro Devanagari Marathi"/>
              <a:buChar char="⚫"/>
            </a:pP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गाळलेल्या</a:t>
            </a:r>
            <a:r>
              <a:rPr lang="en-US" sz="28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जागा</a:t>
            </a:r>
            <a:r>
              <a:rPr lang="en-US" sz="28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भरा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Tiro Devanagari Marathi"/>
              <a:buChar char="⚫"/>
            </a:pPr>
            <a:r>
              <a:rPr lang="mr-IN" sz="28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साचेबद्ध सराव (</a:t>
            </a: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पॅटर्न</a:t>
            </a:r>
            <a:r>
              <a:rPr lang="en-US" sz="28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8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ड्रील्स</a:t>
            </a:r>
            <a:r>
              <a:rPr lang="mr-IN" sz="28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)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endParaRPr sz="2800" i="0" u="none" dirty="0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21920" algn="l" rtl="0">
              <a:lnSpc>
                <a:spcPct val="20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endParaRPr sz="2800" i="0" u="none" dirty="0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"/>
          <p:cNvSpPr txBox="1">
            <a:spLocks noGrp="1"/>
          </p:cNvSpPr>
          <p:nvPr>
            <p:ph type="title"/>
          </p:nvPr>
        </p:nvSpPr>
        <p:spPr>
          <a:xfrm>
            <a:off x="914400" y="20932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आक्षेप 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08" name="Google Shape;208;p14"/>
          <p:cNvSpPr txBox="1">
            <a:spLocks noGrp="1"/>
          </p:cNvSpPr>
          <p:nvPr>
            <p:ph type="body" idx="1"/>
          </p:nvPr>
        </p:nvSpPr>
        <p:spPr>
          <a:xfrm>
            <a:off x="395287" y="1578201"/>
            <a:ext cx="849788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मातृभाषेचे व परदेशी भाषेचे संपादन एकाच पातळीवर (चुकीचा दृष्टिकोन)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पाठांतर आणि यांत्रिक पद्धतीने शिकण्यावर भर </a:t>
            </a:r>
            <a:endParaRPr sz="24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त्यामुळे व्याकरणाचे मर्यादित ज्ञान </a:t>
            </a:r>
            <a:endParaRPr sz="24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शिकवतांना फक्त दैनंदिन भाषेचा वापर </a:t>
            </a:r>
            <a:endParaRPr sz="24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लेखनापेक्षा बोलण्यावर भर - भाषेचा उपयोग प्रामुख्याने बोलण्यासाठी </a:t>
            </a:r>
            <a:endParaRPr sz="24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❖"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बरोबर वाक्यांचा केवळ नियमांनुसार परंतु संदर्भाशिवाय वापर </a:t>
            </a:r>
            <a:endParaRPr sz="24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568D"/>
              </a:buClr>
              <a:buSzPts val="3600"/>
              <a:buFont typeface="Arial"/>
              <a:buNone/>
            </a:pPr>
            <a:r>
              <a:rPr lang="en-US" sz="3600" b="0" i="0" u="none" dirty="0" err="1">
                <a:solidFill>
                  <a:srgbClr val="42568D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दृक्-श्राव्य</a:t>
            </a:r>
            <a:r>
              <a:rPr lang="en-US" sz="3600" b="0" i="0" u="none" dirty="0">
                <a:solidFill>
                  <a:srgbClr val="42568D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3600" b="0" i="0" u="none" dirty="0" err="1">
                <a:solidFill>
                  <a:srgbClr val="42568D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पद्धत</a:t>
            </a:r>
            <a:r>
              <a:rPr lang="en-US" sz="3600" b="0" i="0" u="none" dirty="0">
                <a:solidFill>
                  <a:srgbClr val="42568D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- </a:t>
            </a:r>
            <a:r>
              <a:rPr lang="en-US" sz="36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उद्दिष्ट</a:t>
            </a:r>
            <a:r>
              <a:rPr lang="en-US" sz="36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40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 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14" name="Google Shape;214;p15"/>
          <p:cNvSpPr txBox="1">
            <a:spLocks noGrp="1"/>
          </p:cNvSpPr>
          <p:nvPr>
            <p:ph type="body" idx="1"/>
          </p:nvPr>
        </p:nvSpPr>
        <p:spPr>
          <a:xfrm>
            <a:off x="391886" y="1512887"/>
            <a:ext cx="8207828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★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परकीय भाषा अनुकरण आणि पुनर्वापराच्या माध्यमातून लवकर आत्मसात करणे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★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केवळ भाषेचे ज्ञान नाही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★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दृक्-श्राव्य घटकांचा वापर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-140335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★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दैनंदिन व्यवहारात भाषा वापरण्याची क्षमता विकसित करणे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 txBox="1">
            <a:spLocks noGrp="1"/>
          </p:cNvSpPr>
          <p:nvPr>
            <p:ph type="title"/>
          </p:nvPr>
        </p:nvSpPr>
        <p:spPr>
          <a:xfrm>
            <a:off x="914400" y="2095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वैशिष्ट्ये</a:t>
            </a:r>
            <a:r>
              <a:rPr lang="en-US" sz="3600" i="0" u="none" dirty="0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220" name="Google Shape;220;p16"/>
          <p:cNvSpPr txBox="1">
            <a:spLocks noGrp="1"/>
          </p:cNvSpPr>
          <p:nvPr>
            <p:ph type="body" idx="1"/>
          </p:nvPr>
        </p:nvSpPr>
        <p:spPr>
          <a:xfrm>
            <a:off x="914400" y="1513115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श्रवण आणि पुनरुक्ती यांद्वारे भाषाध्यापन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दैनंदिन भाषा वापराच्या द्वारे शिक्षण साहित्याचे प्रस्तुतीकरण, पण  तरीही व्याकरणाला महत्त्व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भाषेचा वापर - अनुकरण आणि पुनरुक्ती करून सराव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ठरा</a:t>
            </a:r>
            <a:r>
              <a:rPr lang="en-US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वी</a:t>
            </a: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 सराव</a:t>
            </a:r>
            <a:r>
              <a:rPr lang="en-US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स्वाध्याय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 - पाठ एकाच भाषेत घेतला जातो. शिक्षक मध्यवर्ती भूमिकेत असतो - प्रमाण भाषा बोलणारा आणि प्रेरणा देणारा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15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 txBox="1">
            <a:spLocks noGrp="1"/>
          </p:cNvSpPr>
          <p:nvPr>
            <p:ph type="title"/>
          </p:nvPr>
        </p:nvSpPr>
        <p:spPr>
          <a:xfrm>
            <a:off x="914400" y="2095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स्वाध्यायाचे</a:t>
            </a:r>
            <a:r>
              <a:rPr lang="en-US" sz="40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r>
              <a:rPr lang="en-US" sz="40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प्रकार</a:t>
            </a:r>
            <a:r>
              <a:rPr lang="en-US" sz="40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26" name="Google Shape;226;p17"/>
          <p:cNvSpPr txBox="1">
            <a:spLocks noGrp="1"/>
          </p:cNvSpPr>
          <p:nvPr>
            <p:ph type="body" idx="1"/>
          </p:nvPr>
        </p:nvSpPr>
        <p:spPr>
          <a:xfrm>
            <a:off x="210125" y="1512875"/>
            <a:ext cx="8476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➢"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वाक्य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रचना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त्यांचे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वेगवेगळे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प्रकार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(</a:t>
            </a:r>
            <a:r>
              <a:rPr lang="en-US" sz="2600" i="0" u="sng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pattern drill 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)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➢"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प्रेरणा-प्रतिसाद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सराव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➢"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गाळलेल्या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जागा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भरा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➢"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संवादांची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पुनरुक्ती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➢"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समूह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सराव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"/>
          <p:cNvSpPr txBox="1">
            <a:spLocks noGrp="1"/>
          </p:cNvSpPr>
          <p:nvPr>
            <p:ph type="title"/>
          </p:nvPr>
        </p:nvSpPr>
        <p:spPr>
          <a:xfrm>
            <a:off x="914400" y="2095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आक्षेप</a:t>
            </a:r>
            <a:r>
              <a:rPr lang="en-US" sz="3600" b="0" i="0" u="none" dirty="0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 </a:t>
            </a:r>
            <a:endParaRPr dirty="0"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32" name="Google Shape;232;p18"/>
          <p:cNvSpPr txBox="1">
            <a:spLocks noGrp="1"/>
          </p:cNvSpPr>
          <p:nvPr>
            <p:ph type="body" idx="1"/>
          </p:nvPr>
        </p:nvSpPr>
        <p:spPr>
          <a:xfrm>
            <a:off x="914400" y="1578202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१. भाषा म्हणजे फक्त संवाद.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२. श्रवण आणि पुनरुक्तीवर जास्त भर म्हणजेच वाचन आणि लेखन ही कौशल्ये उपेक्षित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३. भाषा शिक्षण हे दिलेल्या उदाहरणाद्वारे होते म्हणूनच वास्तववादी दैनंदिन संवाद शिकले जात नाहीत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४. विद्यार्थ्यांच्या बौद्धिक व सृजनशक्तीला वाव नाही</a:t>
            </a: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"/>
          <p:cNvSpPr txBox="1">
            <a:spLocks noGrp="1"/>
          </p:cNvSpPr>
          <p:nvPr>
            <p:ph type="title"/>
          </p:nvPr>
        </p:nvSpPr>
        <p:spPr>
          <a:xfrm>
            <a:off x="914400" y="7914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br>
              <a:rPr lang="en-US" sz="3200" b="1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</a:br>
            <a:r>
              <a:rPr lang="en-US" sz="3200" b="1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संवादात्मक पद्धत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body" idx="1"/>
          </p:nvPr>
        </p:nvSpPr>
        <p:spPr>
          <a:xfrm>
            <a:off x="914400" y="1513115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जागतिकीकरणाची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जागतिक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परिसरात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संवाद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साधण्याची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गरज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हे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उगम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विकासाचे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मुख्य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कारण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 (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परदेशात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शिक्षण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कामधंदा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,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प्रवास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US" sz="2600" i="0" u="none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इत्यादी</a:t>
            </a: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)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"/>
          <p:cNvSpPr txBox="1">
            <a:spLocks noGrp="1"/>
          </p:cNvSpPr>
          <p:nvPr>
            <p:ph type="title"/>
          </p:nvPr>
        </p:nvSpPr>
        <p:spPr>
          <a:xfrm>
            <a:off x="914400" y="14423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उद्दिष्ट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44" name="Google Shape;244;p20"/>
          <p:cNvSpPr txBox="1">
            <a:spLocks noGrp="1"/>
          </p:cNvSpPr>
          <p:nvPr>
            <p:ph type="body" idx="1"/>
          </p:nvPr>
        </p:nvSpPr>
        <p:spPr>
          <a:xfrm>
            <a:off x="914400" y="1578202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विद्यार्थ्याने वेगवेगळ्या परिस्थितीत योग्य भाषा व्यवहार करावा. परदेशी परिस्थिती आणि आंतर-सांस्कृतिक गोष्टींचे महत्त्व जाणावे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Tiro Devanagari Marathi"/>
              <a:buChar char="⚫"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उद्दिष्ट हे केवळ भाषाज्ञान हेच नसून दैनंदिन जीवनातील सांस्कृतिक बाबी जाणून घेणे आणि मनमोकळेपणा, सहिष्णुता आणि संवादाची इच्छा निर्माण करणे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"/>
          <p:cNvSpPr txBox="1">
            <a:spLocks noGrp="1"/>
          </p:cNvSpPr>
          <p:nvPr>
            <p:ph type="title"/>
          </p:nvPr>
        </p:nvSpPr>
        <p:spPr>
          <a:xfrm>
            <a:off x="894000" y="225878"/>
            <a:ext cx="7772400" cy="91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i="0" u="none" dirty="0" err="1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वैशिष्ट्ये</a:t>
            </a:r>
            <a:r>
              <a:rPr lang="en-US" sz="3200" i="0" u="none" dirty="0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 </a:t>
            </a:r>
            <a:endParaRPr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250" name="Google Shape;250;p21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09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परकीय भाषा आणि संस्कृतीच्या परिघात भाषा वापर हेच महत्त्वाचे सूत्र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चारही भाषिक कौशल्यांना सारखेच महत्त्व आणि त्यांचे सारखेच अध्यापन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व्याकरण हे ध्येयपूर्तीचे साधन / माध्यम , व्याकरणाचे शिक्षण अनुमानजन्य पद्धतीने (अवगामी पद्धत - उदाहरणातून नियमाकडे )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rPr lang="en-US" sz="26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विविध माध्यमांचा / साधनांचा उपयोग (चित्रे, फोटो, रेखाटने, वगैरे) - दृश्य सादरीकरण महत्त्वाचे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"/>
          <p:cNvSpPr txBox="1">
            <a:spLocks noGrp="1"/>
          </p:cNvSpPr>
          <p:nvPr>
            <p:ph type="title"/>
          </p:nvPr>
        </p:nvSpPr>
        <p:spPr>
          <a:xfrm>
            <a:off x="914400" y="-5102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i="0" u="none">
                <a:solidFill>
                  <a:schemeClr val="dk2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वैशिष्ट्ये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256" name="Google Shape;256;p22"/>
          <p:cNvSpPr txBox="1">
            <a:spLocks noGrp="1"/>
          </p:cNvSpPr>
          <p:nvPr>
            <p:ph type="body" idx="1"/>
          </p:nvPr>
        </p:nvSpPr>
        <p:spPr>
          <a:xfrm>
            <a:off x="395287" y="1513114"/>
            <a:ext cx="829151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3050" marR="0" lvl="0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  ही पद्धती विद्यार्थीकेंद्री आहे. परस्पर संवाद आणि वयानुरूप अध्यापन, समूहात काम, प्रकल्प अध्यापन वगैरे गोष्टी अध्यापनात अंतर्भूत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  नेहमीचे सराव प्रकार - परस्पर संवाद सराव, भूमिका घेऊन संवादांचा सराव, पाठाच्या दरम्यान सराव संवाद, टप्प्याटप्प्याने शिकणे, सर्जनशील लिखाण, प्रकल्प वगैरे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  वास्तवाशी निगडीत विषय, आंतर-सांस्कृतिक भेटी-ओळखींना महत्त्व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-   विद्यार्थ्यांचे स्थान मध्यवर्ती, विद्यार्थी शिक्षकांसमवेत पाठाचे स्वरूप ठरवितात. शिक्षक हा उपदेशक, प्रस्तुतकर्ता आणि सहाध्यायाच्या भूमिकेत असतो .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2730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lang="en-US" sz="24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 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273050" marR="0" lvl="0" indent="-143510" algn="l" rtl="0">
              <a:lnSpc>
                <a:spcPct val="115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endParaRPr sz="2400" i="0" u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"/>
          <p:cNvSpPr txBox="1">
            <a:spLocks noGrp="1"/>
          </p:cNvSpPr>
          <p:nvPr>
            <p:ph type="title"/>
          </p:nvPr>
        </p:nvSpPr>
        <p:spPr>
          <a:xfrm>
            <a:off x="914400" y="20932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आक्षेप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62" name="Google Shape;262;p23"/>
          <p:cNvSpPr txBox="1">
            <a:spLocks noGrp="1"/>
          </p:cNvSpPr>
          <p:nvPr>
            <p:ph type="body" idx="1"/>
          </p:nvPr>
        </p:nvSpPr>
        <p:spPr>
          <a:xfrm>
            <a:off x="914400" y="1578201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</a:pPr>
            <a:r>
              <a:rPr lang="en-US" sz="2600" b="0" i="0" u="none">
                <a:solidFill>
                  <a:schemeClr val="dk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वेळखाऊ पद्धत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  <a:p>
            <a:pPr marL="273050" marR="0" lvl="0" indent="-2730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</a:pPr>
            <a:r>
              <a:rPr lang="en-US" sz="2600" b="0" i="0" u="none">
                <a:solidFill>
                  <a:schemeClr val="dk1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सरावसत्राची अधिक गरज 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  <a:p>
            <a:pPr marL="273050" marR="0" lvl="0" indent="-132715" algn="l" rtl="0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endParaRPr sz="2600" b="0" i="0" u="none">
              <a:solidFill>
                <a:schemeClr val="dk1"/>
              </a:solidFill>
              <a:latin typeface="Shobhika Regular" panose="020B0000000000000000" pitchFamily="34" charset="0"/>
              <a:ea typeface="Arial"/>
              <a:cs typeface="Shobhika Regular" panose="020B0000000000000000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"/>
          <p:cNvSpPr txBox="1">
            <a:spLocks noGrp="1"/>
          </p:cNvSpPr>
          <p:nvPr>
            <p:ph type="title"/>
          </p:nvPr>
        </p:nvSpPr>
        <p:spPr>
          <a:xfrm>
            <a:off x="914400" y="20932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निष्कर्ष</a:t>
            </a:r>
            <a:endParaRPr>
              <a:latin typeface="Shobhika Regular" panose="020B0000000000000000" pitchFamily="34" charset="0"/>
              <a:cs typeface="Shobhika Regular" panose="020B0000000000000000" pitchFamily="34" charset="0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914400" y="2270351"/>
            <a:ext cx="76899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वरील सर्व पद्धतींचे काही ना काही विशेष आहेत.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i="0" u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भाषाध्यापन करताना कोणत्याही एका पद्धतीला चिकटून न बसता वेळोवेळी आवश्यकतेनुसार यांपैकी प्रत्येक पद्धतीचा वापर करणे योग्य.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5"/>
          <p:cNvSpPr txBox="1">
            <a:spLocks noGrp="1"/>
          </p:cNvSpPr>
          <p:nvPr>
            <p:ph type="title"/>
          </p:nvPr>
        </p:nvSpPr>
        <p:spPr>
          <a:xfrm>
            <a:off x="9144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r>
              <a:rPr lang="en-US" sz="4000" b="0" i="0" u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सरावाचे प्रकार </a:t>
            </a:r>
            <a:endParaRPr/>
          </a:p>
        </p:txBody>
      </p:sp>
      <p:pic>
        <p:nvPicPr>
          <p:cNvPr id="274" name="Google Shape;274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117" t="-685" r="7235" b="685"/>
          <a:stretch/>
        </p:blipFill>
        <p:spPr>
          <a:xfrm>
            <a:off x="4427537" y="188912"/>
            <a:ext cx="4449762" cy="64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5"/>
          <p:cNvPicPr preferRelativeResize="0"/>
          <p:nvPr/>
        </p:nvPicPr>
        <p:blipFill rotWithShape="1">
          <a:blip r:embed="rId4">
            <a:alphaModFix/>
          </a:blip>
          <a:srcRect l="17109" t="42" r="17109" b="77359"/>
          <a:stretch/>
        </p:blipFill>
        <p:spPr>
          <a:xfrm>
            <a:off x="7937" y="1535112"/>
            <a:ext cx="4875212" cy="2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Equ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qu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qu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Equ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861</Words>
  <Application>Microsoft Office PowerPoint</Application>
  <PresentationFormat>On-screen Show (4:3)</PresentationFormat>
  <Paragraphs>139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Noto Sans Symbols</vt:lpstr>
      <vt:lpstr>Tiro Devanagari Marathi</vt:lpstr>
      <vt:lpstr>Libre Baskerville</vt:lpstr>
      <vt:lpstr>Shobhika Regular</vt:lpstr>
      <vt:lpstr>Arial</vt:lpstr>
      <vt:lpstr>Libre Franklin</vt:lpstr>
      <vt:lpstr>1_Equity</vt:lpstr>
      <vt:lpstr>Equity</vt:lpstr>
      <vt:lpstr>2_Equity</vt:lpstr>
      <vt:lpstr>3_Equity</vt:lpstr>
      <vt:lpstr>4_Equity</vt:lpstr>
      <vt:lpstr>भाषा अध्यापनातील पद्धती  </vt:lpstr>
      <vt:lpstr>शिकविण्याची कला - (Didactics )  </vt:lpstr>
      <vt:lpstr>                                          अध्यापन पद्धती = शिक्षणविषयक सर्व अंगांचा विचार करणारी संकल्पना </vt:lpstr>
      <vt:lpstr>महत्त्वाच्या संकल्पना  </vt:lpstr>
      <vt:lpstr>परकीय भाषा अध्यापनातील महत्त्वाच्या पद्धती</vt:lpstr>
      <vt:lpstr>व्याकरण-अनुवाद पद्धत </vt:lpstr>
      <vt:lpstr> व्याकरण-अनुवाद पद्धत (मागील पानावरून) </vt:lpstr>
      <vt:lpstr>स्वाध्यायाचे विशेष प्रकार – </vt:lpstr>
      <vt:lpstr>आक्षेप </vt:lpstr>
      <vt:lpstr>प्रत्यक्ष पद्धत - उद्दिष्ट  </vt:lpstr>
      <vt:lpstr>वैशिष्ट्ये </vt:lpstr>
      <vt:lpstr>स्वाध्यायाचे विशेष प्रकार </vt:lpstr>
      <vt:lpstr>आक्षेप  </vt:lpstr>
      <vt:lpstr>दृक्-श्राव्य पद्धत - उद्दिष्ट   </vt:lpstr>
      <vt:lpstr>वैशिष्ट्ये </vt:lpstr>
      <vt:lpstr>स्वाध्यायाचे प्रकार </vt:lpstr>
      <vt:lpstr>आक्षेप </vt:lpstr>
      <vt:lpstr> संवादात्मक पद्धत </vt:lpstr>
      <vt:lpstr>उद्दिष्ट </vt:lpstr>
      <vt:lpstr>वैशिष्ट्ये  </vt:lpstr>
      <vt:lpstr>वैशिष्ट्ये</vt:lpstr>
      <vt:lpstr>आक्षेप </vt:lpstr>
      <vt:lpstr>निष्कर्ष</vt:lpstr>
      <vt:lpstr>सरावाचे प्रकार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भाषा अध्यापनातील पद्धती  </dc:title>
  <dc:creator>Jyotsna</dc:creator>
  <cp:lastModifiedBy>Sonalee Gujar</cp:lastModifiedBy>
  <cp:revision>1</cp:revision>
  <dcterms:created xsi:type="dcterms:W3CDTF">2014-08-01T13:29:17Z</dcterms:created>
  <dcterms:modified xsi:type="dcterms:W3CDTF">2022-12-29T19:03:39Z</dcterms:modified>
</cp:coreProperties>
</file>